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D5417-E4E2-4F37-BE5B-C2D415FB1632}" type="datetimeFigureOut">
              <a:rPr lang="en-US" smtClean="0"/>
              <a:t>4/21/2017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AEF37-738E-449D-A8CE-F189FB080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6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307E6-9954-4D20-BEC2-A5A8D46F9D21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022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63E7F-01C9-40C7-A14B-E48B76B1B8C8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468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FEC3D-264F-4E8B-94F1-50123B797EC7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30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BFEB7-6738-4DCE-AD43-CFB091E715FB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212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759E2-F80A-470A-96AF-BEE0AAF9374C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256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BF044-CCF5-4963-8D14-2B948FB6BF17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591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FAC645-C6D9-45F5-99A8-76B7A11BC8D8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734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12A41-5CC4-40C0-87D1-F5E5137B41D9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973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E8023-4CB2-4D4F-B4F1-DCBC8BA68CC3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405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0E050-ACA2-4465-963E-20504569C844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93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6D3C6-70D3-4799-85D5-6529CF117C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056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B242B-1A0E-46DC-9B60-E4CE616B0A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3277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9747D-219B-4915-BC1A-28458E1CFE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007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B89AD-0B31-4795-8A89-58B36AF2D2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308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A0AAE-6EF5-4E86-AE9C-A69580E760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831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10E78-E9DA-498C-A098-0638261D1F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247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EE3A2-C149-4136-BEB7-DB9FDF8676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481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DC6EC-2F1B-4256-A768-97F2040424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863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F8ABA-EE7C-4644-9F8C-8F86216C96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490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054D6-D913-4C38-96E0-3C3169F28C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324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3EF9D-1C80-4EB5-8B34-27997B647A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326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173F0-808B-4ABB-A9B4-8439C4DB68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33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25F0E-AD6C-46FF-BF78-740DC49AF3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8072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5F2F2-94BF-4DC1-9FB1-99B5183E7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74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40C6078-4E35-4361-92C0-82194F2B6E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058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0"/>
            <a:ext cx="8610600" cy="2133600"/>
          </a:xfrm>
        </p:spPr>
        <p:txBody>
          <a:bodyPr anchor="ctr"/>
          <a:lstStyle/>
          <a:p>
            <a:pPr eaLnBrk="1" hangingPunct="1"/>
            <a:r>
              <a:rPr lang="en-US" altLang="en-US" sz="5400" b="1">
                <a:solidFill>
                  <a:srgbClr val="E3C081"/>
                </a:solidFill>
              </a:rPr>
              <a:t>LANCASTER ORTHOPEDIC HISTORY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6858000"/>
            <a:ext cx="6400800" cy="838200"/>
          </a:xfrm>
        </p:spPr>
        <p:txBody>
          <a:bodyPr/>
          <a:lstStyle/>
          <a:p>
            <a:pPr eaLnBrk="1" hangingPunct="1"/>
            <a:endParaRPr lang="en-US" altLang="en-US" sz="3200" b="1"/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 rot="10800000" flipV="1">
            <a:off x="2590800" y="5562601"/>
            <a:ext cx="72405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3000" b="1" kern="0"/>
          </a:p>
        </p:txBody>
      </p:sp>
      <p:pic>
        <p:nvPicPr>
          <p:cNvPr id="2253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2130426"/>
            <a:ext cx="5132388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5" y="30480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238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E3C081"/>
                </a:solidFill>
              </a:rPr>
              <a:t>ELIZABETHTOWN CRIPPLED CHILDREN’S HOSPITAL</a:t>
            </a:r>
          </a:p>
        </p:txBody>
      </p:sp>
      <p:sp>
        <p:nvSpPr>
          <p:cNvPr id="34819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600201"/>
            <a:ext cx="4648200" cy="4525963"/>
          </a:xfrm>
        </p:spPr>
        <p:txBody>
          <a:bodyPr/>
          <a:lstStyle/>
          <a:p>
            <a:r>
              <a:rPr lang="en-US" altLang="en-US" b="1">
                <a:solidFill>
                  <a:schemeClr val="bg1"/>
                </a:solidFill>
              </a:rPr>
              <a:t>POLIO  WEAKNESS</a:t>
            </a:r>
          </a:p>
          <a:p>
            <a:pPr lvl="1"/>
            <a:r>
              <a:rPr lang="en-US" altLang="en-US" b="1"/>
              <a:t>BRACE</a:t>
            </a:r>
          </a:p>
          <a:p>
            <a:pPr lvl="2"/>
            <a:r>
              <a:rPr lang="en-US" altLang="en-US" b="1"/>
              <a:t>THOUSANDS</a:t>
            </a:r>
          </a:p>
          <a:p>
            <a:pPr lvl="1"/>
            <a:r>
              <a:rPr lang="en-US" altLang="en-US" b="1"/>
              <a:t>JOINT FUSION</a:t>
            </a:r>
          </a:p>
          <a:p>
            <a:pPr lvl="1"/>
            <a:r>
              <a:rPr lang="en-US" altLang="en-US" b="1"/>
              <a:t>TENDON TRANSFER</a:t>
            </a:r>
          </a:p>
          <a:p>
            <a:r>
              <a:rPr lang="en-US" altLang="en-US" b="1">
                <a:solidFill>
                  <a:schemeClr val="bg1"/>
                </a:solidFill>
              </a:rPr>
              <a:t>POLIO LEG LENGTH INEQUALITY</a:t>
            </a:r>
          </a:p>
          <a:p>
            <a:pPr lvl="1"/>
            <a:r>
              <a:rPr lang="en-US" altLang="en-US" b="1"/>
              <a:t>EPIPHYSEODESIS</a:t>
            </a:r>
          </a:p>
          <a:p>
            <a:pPr lvl="2"/>
            <a:r>
              <a:rPr lang="en-US" altLang="en-US" b="1"/>
              <a:t>STOP THE GROWTH</a:t>
            </a:r>
          </a:p>
          <a:p>
            <a:pPr lvl="1"/>
            <a:endParaRPr lang="en-US" altLang="en-US" b="1"/>
          </a:p>
        </p:txBody>
      </p:sp>
      <p:pic>
        <p:nvPicPr>
          <p:cNvPr id="34820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524000"/>
            <a:ext cx="4038600" cy="2687638"/>
          </a:xfrm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 rot="10800000" flipV="1">
            <a:off x="2590800" y="5562601"/>
            <a:ext cx="72405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3000" b="1" kern="0"/>
          </a:p>
        </p:txBody>
      </p:sp>
      <p:pic>
        <p:nvPicPr>
          <p:cNvPr id="3482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318001"/>
            <a:ext cx="19780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046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E3C081"/>
                </a:solidFill>
              </a:rPr>
              <a:t>ELIZABETHTOWN CRIPPLED CHILDREN’S HOSPITAL</a:t>
            </a:r>
          </a:p>
        </p:txBody>
      </p:sp>
      <p:pic>
        <p:nvPicPr>
          <p:cNvPr id="35843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368426"/>
            <a:ext cx="3079750" cy="3167063"/>
          </a:xfrm>
        </p:spPr>
      </p:pic>
      <p:sp>
        <p:nvSpPr>
          <p:cNvPr id="35844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b="1"/>
              <a:t>SCOLIOSIS</a:t>
            </a:r>
          </a:p>
          <a:p>
            <a:pPr lvl="1"/>
            <a:r>
              <a:rPr lang="en-US" altLang="en-US" b="1"/>
              <a:t>MANIPULATION</a:t>
            </a:r>
          </a:p>
          <a:p>
            <a:pPr lvl="1"/>
            <a:r>
              <a:rPr lang="en-US" altLang="en-US" b="1"/>
              <a:t>CAST</a:t>
            </a:r>
          </a:p>
          <a:p>
            <a:pPr lvl="1"/>
            <a:r>
              <a:rPr lang="en-US" altLang="en-US" b="1"/>
              <a:t>DOCTOR VISIT MONTHLY</a:t>
            </a:r>
          </a:p>
          <a:p>
            <a:pPr lvl="1"/>
            <a:r>
              <a:rPr lang="en-US" altLang="en-US" b="1"/>
              <a:t>HOSPITAL STAY</a:t>
            </a:r>
          </a:p>
          <a:p>
            <a:pPr lvl="2"/>
            <a:r>
              <a:rPr lang="en-US" altLang="en-US" b="1"/>
              <a:t>      15 MOS.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 rot="10800000" flipV="1">
            <a:off x="2590800" y="5562601"/>
            <a:ext cx="72405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3000" b="1" kern="0"/>
          </a:p>
        </p:txBody>
      </p:sp>
      <p:pic>
        <p:nvPicPr>
          <p:cNvPr id="3584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4697414"/>
            <a:ext cx="6019800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097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E3C081"/>
                </a:solidFill>
              </a:rPr>
              <a:t>PRE-1970 LANCASTER COUNTY </a:t>
            </a:r>
            <a:r>
              <a:rPr lang="en-US" altLang="en-US" sz="3600" b="1">
                <a:solidFill>
                  <a:schemeClr val="bg1"/>
                </a:solidFill>
              </a:rPr>
              <a:t>ORTHOPEDICS - TRAUMA</a:t>
            </a:r>
          </a:p>
        </p:txBody>
      </p:sp>
      <p:pic>
        <p:nvPicPr>
          <p:cNvPr id="16387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7350" y="1036638"/>
            <a:ext cx="2833688" cy="4525962"/>
          </a:xfrm>
        </p:spPr>
      </p:pic>
      <p:pic>
        <p:nvPicPr>
          <p:cNvPr id="16388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7176" y="1358901"/>
            <a:ext cx="2333625" cy="3673475"/>
          </a:xfrm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 rot="10800000" flipV="1">
            <a:off x="2590800" y="5562601"/>
            <a:ext cx="72405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3000" b="1" kern="0"/>
          </a:p>
        </p:txBody>
      </p:sp>
      <p:pic>
        <p:nvPicPr>
          <p:cNvPr id="36870" name="Content Placeholder 2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0000">
            <a:off x="4878389" y="2308226"/>
            <a:ext cx="2611437" cy="4213225"/>
          </a:xfrm>
        </p:spPr>
      </p:pic>
    </p:spTree>
    <p:extLst>
      <p:ext uri="{BB962C8B-B14F-4D97-AF65-F5344CB8AC3E}">
        <p14:creationId xmlns:p14="http://schemas.microsoft.com/office/powerpoint/2010/main" val="323878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E3C081"/>
                </a:solidFill>
              </a:rPr>
              <a:t>PRE-1970 LANCASTER COUNTY </a:t>
            </a:r>
            <a:r>
              <a:rPr lang="en-US" altLang="en-US" sz="3600" b="1">
                <a:solidFill>
                  <a:schemeClr val="bg1"/>
                </a:solidFill>
              </a:rPr>
              <a:t>ORTHOPEDICS - TRAUMA</a:t>
            </a:r>
          </a:p>
        </p:txBody>
      </p:sp>
      <p:sp>
        <p:nvSpPr>
          <p:cNvPr id="37891" name="Text Box 5"/>
          <p:cNvSpPr txBox="1">
            <a:spLocks noChangeArrowheads="1"/>
          </p:cNvSpPr>
          <p:nvPr/>
        </p:nvSpPr>
        <p:spPr bwMode="auto">
          <a:xfrm rot="10800000" flipV="1">
            <a:off x="2590800" y="5562601"/>
            <a:ext cx="72405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3000" b="1" kern="0"/>
          </a:p>
        </p:txBody>
      </p:sp>
      <p:pic>
        <p:nvPicPr>
          <p:cNvPr id="37892" name="Content Placeholder 7"/>
          <p:cNvPicPr>
            <a:picLocks noGrp="1" noChangeAspect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7650" y="3276600"/>
            <a:ext cx="2516188" cy="3354388"/>
          </a:xfrm>
        </p:spPr>
      </p:pic>
      <p:pic>
        <p:nvPicPr>
          <p:cNvPr id="37893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038225"/>
            <a:ext cx="3843338" cy="2795588"/>
          </a:xfrm>
        </p:spPr>
      </p:pic>
      <p:pic>
        <p:nvPicPr>
          <p:cNvPr id="37894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143001"/>
            <a:ext cx="2546350" cy="4525963"/>
          </a:xfrm>
        </p:spPr>
      </p:pic>
    </p:spTree>
    <p:extLst>
      <p:ext uri="{BB962C8B-B14F-4D97-AF65-F5344CB8AC3E}">
        <p14:creationId xmlns:p14="http://schemas.microsoft.com/office/powerpoint/2010/main" val="3578274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E3C081"/>
                </a:solidFill>
              </a:rPr>
              <a:t>PRE-1970 LANCASTER COUNTY </a:t>
            </a:r>
            <a:r>
              <a:rPr lang="en-US" altLang="en-US" sz="3600" b="1">
                <a:solidFill>
                  <a:schemeClr val="bg1"/>
                </a:solidFill>
              </a:rPr>
              <a:t>ORTHOPEDICS - SPINE</a:t>
            </a:r>
          </a:p>
        </p:txBody>
      </p:sp>
      <p:sp>
        <p:nvSpPr>
          <p:cNvPr id="38915" name="Text Placeholder 1"/>
          <p:cNvSpPr>
            <a:spLocks noGrp="1"/>
          </p:cNvSpPr>
          <p:nvPr>
            <p:ph type="body" sz="half" idx="1"/>
          </p:nvPr>
        </p:nvSpPr>
        <p:spPr>
          <a:xfrm>
            <a:off x="1981200" y="2514601"/>
            <a:ext cx="4038600" cy="3611563"/>
          </a:xfrm>
        </p:spPr>
        <p:txBody>
          <a:bodyPr/>
          <a:lstStyle/>
          <a:p>
            <a:r>
              <a:rPr lang="en-US" altLang="en-US" b="1"/>
              <a:t>DISC SURGERY</a:t>
            </a:r>
          </a:p>
          <a:p>
            <a:pPr lvl="1"/>
            <a:r>
              <a:rPr lang="en-US" altLang="en-US" sz="3200" b="1">
                <a:solidFill>
                  <a:schemeClr val="bg1"/>
                </a:solidFill>
              </a:rPr>
              <a:t>1930s</a:t>
            </a:r>
          </a:p>
          <a:p>
            <a:r>
              <a:rPr lang="en-US" altLang="en-US" b="1"/>
              <a:t>BACK FUSION</a:t>
            </a:r>
          </a:p>
        </p:txBody>
      </p:sp>
      <p:pic>
        <p:nvPicPr>
          <p:cNvPr id="38916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714501"/>
            <a:ext cx="4038600" cy="4297363"/>
          </a:xfrm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 rot="10800000" flipV="1">
            <a:off x="2590800" y="5562601"/>
            <a:ext cx="72405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3000" b="1" kern="0"/>
          </a:p>
        </p:txBody>
      </p:sp>
    </p:spTree>
    <p:extLst>
      <p:ext uri="{BB962C8B-B14F-4D97-AF65-F5344CB8AC3E}">
        <p14:creationId xmlns:p14="http://schemas.microsoft.com/office/powerpoint/2010/main" val="3544748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E3C081"/>
                </a:solidFill>
              </a:rPr>
              <a:t>PRE-1970 LANCASTER COUNTY </a:t>
            </a:r>
            <a:r>
              <a:rPr lang="en-US" altLang="en-US" sz="3600" b="1">
                <a:solidFill>
                  <a:schemeClr val="bg1"/>
                </a:solidFill>
              </a:rPr>
              <a:t> SPORTS – WORKER INJURY</a:t>
            </a:r>
          </a:p>
        </p:txBody>
      </p:sp>
      <p:sp>
        <p:nvSpPr>
          <p:cNvPr id="39939" name="Text Placeholder 2"/>
          <p:cNvSpPr>
            <a:spLocks noGrp="1"/>
          </p:cNvSpPr>
          <p:nvPr>
            <p:ph type="body" sz="half" idx="2"/>
          </p:nvPr>
        </p:nvSpPr>
        <p:spPr>
          <a:xfrm>
            <a:off x="5588001" y="1924051"/>
            <a:ext cx="5116513" cy="4525963"/>
          </a:xfrm>
        </p:spPr>
        <p:txBody>
          <a:bodyPr/>
          <a:lstStyle/>
          <a:p>
            <a:r>
              <a:rPr lang="en-US" altLang="en-US" b="1"/>
              <a:t>OPEN MENISECTOMY</a:t>
            </a:r>
          </a:p>
          <a:p>
            <a:pPr lvl="1"/>
            <a:r>
              <a:rPr lang="en-US" altLang="en-US" b="1"/>
              <a:t>WEEK IN HOSPITAL</a:t>
            </a:r>
          </a:p>
          <a:p>
            <a:pPr lvl="1"/>
            <a:r>
              <a:rPr lang="en-US" altLang="en-US" b="1"/>
              <a:t>CAST </a:t>
            </a:r>
          </a:p>
          <a:p>
            <a:r>
              <a:rPr lang="en-US" altLang="en-US" b="1"/>
              <a:t>LIGAMENT INJURY</a:t>
            </a:r>
          </a:p>
          <a:p>
            <a:pPr lvl="1"/>
            <a:r>
              <a:rPr lang="en-US" altLang="en-US" b="1"/>
              <a:t>STAPLE	</a:t>
            </a:r>
          </a:p>
          <a:p>
            <a:pPr lvl="1"/>
            <a:r>
              <a:rPr lang="en-US" altLang="en-US" b="1"/>
              <a:t>CAST</a:t>
            </a:r>
          </a:p>
          <a:p>
            <a:r>
              <a:rPr lang="en-US" altLang="en-US" b="1"/>
              <a:t>ROTATOR CUFF TEAR</a:t>
            </a:r>
          </a:p>
          <a:p>
            <a:pPr lvl="1"/>
            <a:r>
              <a:rPr lang="en-US" altLang="en-US" b="1"/>
              <a:t>SURGERY</a:t>
            </a:r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 rot="10800000" flipV="1">
            <a:off x="2590800" y="5900739"/>
            <a:ext cx="72405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3000" b="1" kern="0"/>
          </a:p>
        </p:txBody>
      </p:sp>
      <p:pic>
        <p:nvPicPr>
          <p:cNvPr id="39941" name="Content Placeholder 5" descr="weidman vas med #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2888" y="2247901"/>
            <a:ext cx="4038601" cy="3230563"/>
          </a:xfrm>
        </p:spPr>
      </p:pic>
    </p:spTree>
    <p:extLst>
      <p:ext uri="{BB962C8B-B14F-4D97-AF65-F5344CB8AC3E}">
        <p14:creationId xmlns:p14="http://schemas.microsoft.com/office/powerpoint/2010/main" val="267876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E3C081"/>
                </a:solidFill>
              </a:rPr>
              <a:t>PRE-1970 LANCASTER COUNTY </a:t>
            </a:r>
            <a:r>
              <a:rPr lang="en-US" altLang="en-US" sz="3600" b="1">
                <a:solidFill>
                  <a:schemeClr val="bg1"/>
                </a:solidFill>
              </a:rPr>
              <a:t>ORTHOPEDICS - ARTHRITIS</a:t>
            </a:r>
          </a:p>
        </p:txBody>
      </p:sp>
      <p:sp>
        <p:nvSpPr>
          <p:cNvPr id="40963" name="Text Box 5"/>
          <p:cNvSpPr txBox="1">
            <a:spLocks noChangeArrowheads="1"/>
          </p:cNvSpPr>
          <p:nvPr/>
        </p:nvSpPr>
        <p:spPr bwMode="auto">
          <a:xfrm rot="10800000" flipV="1">
            <a:off x="1676400" y="4889501"/>
            <a:ext cx="4343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2800" b="1" kern="0"/>
              <a:t>GIRDLESTONE</a:t>
            </a:r>
          </a:p>
        </p:txBody>
      </p:sp>
      <p:pic>
        <p:nvPicPr>
          <p:cNvPr id="40964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152526"/>
            <a:ext cx="4719638" cy="3724275"/>
          </a:xfrm>
        </p:spPr>
      </p:pic>
      <p:pic>
        <p:nvPicPr>
          <p:cNvPr id="40965" name="Content Placeholder 3"/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1450" y="3784600"/>
            <a:ext cx="1951038" cy="3073400"/>
          </a:xfrm>
        </p:spPr>
      </p:pic>
      <p:pic>
        <p:nvPicPr>
          <p:cNvPr id="40966" name="Content Placeholder 2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9000" y="1231900"/>
            <a:ext cx="3081338" cy="2312988"/>
          </a:xfrm>
        </p:spPr>
      </p:pic>
      <p:sp>
        <p:nvSpPr>
          <p:cNvPr id="40967" name="TextBox 4"/>
          <p:cNvSpPr txBox="1">
            <a:spLocks noChangeArrowheads="1"/>
          </p:cNvSpPr>
          <p:nvPr/>
        </p:nvSpPr>
        <p:spPr bwMode="auto">
          <a:xfrm>
            <a:off x="3433763" y="5791200"/>
            <a:ext cx="30972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kern="0"/>
              <a:t>AUSTIN-MOORE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b="1" kern="0"/>
              <a:t>PROSTHESIS</a:t>
            </a:r>
          </a:p>
        </p:txBody>
      </p:sp>
      <p:sp>
        <p:nvSpPr>
          <p:cNvPr id="40968" name="TextBox 5"/>
          <p:cNvSpPr txBox="1">
            <a:spLocks noChangeArrowheads="1"/>
          </p:cNvSpPr>
          <p:nvPr/>
        </p:nvSpPr>
        <p:spPr bwMode="auto">
          <a:xfrm>
            <a:off x="8826500" y="3544888"/>
            <a:ext cx="18415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kern="0"/>
              <a:t>CUP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b="1" kern="0"/>
              <a:t>ARTHRO-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b="1" kern="0"/>
              <a:t>PLASTY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181600" y="3276600"/>
            <a:ext cx="76200" cy="17526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818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E3C081"/>
                </a:solidFill>
              </a:rPr>
              <a:t>PRE-1970 LANCASTER COUNTY </a:t>
            </a:r>
            <a:r>
              <a:rPr lang="en-US" altLang="en-US" sz="3600" b="1">
                <a:solidFill>
                  <a:schemeClr val="bg1"/>
                </a:solidFill>
              </a:rPr>
              <a:t>ORTHOPEDICS - ARTHRITIS</a:t>
            </a:r>
          </a:p>
        </p:txBody>
      </p:sp>
      <p:sp>
        <p:nvSpPr>
          <p:cNvPr id="41987" name="Text Box 5"/>
          <p:cNvSpPr txBox="1">
            <a:spLocks noChangeArrowheads="1"/>
          </p:cNvSpPr>
          <p:nvPr/>
        </p:nvSpPr>
        <p:spPr bwMode="auto">
          <a:xfrm rot="10800000" flipV="1">
            <a:off x="2590800" y="5562601"/>
            <a:ext cx="72405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3000" b="1" kern="0"/>
          </a:p>
        </p:txBody>
      </p:sp>
      <p:pic>
        <p:nvPicPr>
          <p:cNvPr id="41988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7839" y="1119188"/>
            <a:ext cx="3094037" cy="4837112"/>
          </a:xfrm>
        </p:spPr>
      </p:pic>
      <p:pic>
        <p:nvPicPr>
          <p:cNvPr id="41989" name="Content Placeholder 2"/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6201" y="2286000"/>
            <a:ext cx="2671763" cy="4002088"/>
          </a:xfrm>
        </p:spPr>
      </p:pic>
      <p:pic>
        <p:nvPicPr>
          <p:cNvPr id="41990" name="Content Placeholder 1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7988" y="1081088"/>
            <a:ext cx="2514600" cy="4875212"/>
          </a:xfrm>
        </p:spPr>
      </p:pic>
      <p:cxnSp>
        <p:nvCxnSpPr>
          <p:cNvPr id="3" name="Straight Connector 2"/>
          <p:cNvCxnSpPr/>
          <p:nvPr/>
        </p:nvCxnSpPr>
        <p:spPr>
          <a:xfrm flipH="1">
            <a:off x="3124200" y="2133600"/>
            <a:ext cx="152400" cy="2667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5486400" y="2286000"/>
            <a:ext cx="152400" cy="3124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3" name="TextBox 5"/>
          <p:cNvSpPr txBox="1">
            <a:spLocks noChangeArrowheads="1"/>
          </p:cNvSpPr>
          <p:nvPr/>
        </p:nvSpPr>
        <p:spPr bwMode="auto">
          <a:xfrm>
            <a:off x="3016250" y="6046789"/>
            <a:ext cx="2470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kern="0"/>
              <a:t>OSTEOTOMY</a:t>
            </a:r>
          </a:p>
        </p:txBody>
      </p:sp>
    </p:spTree>
    <p:extLst>
      <p:ext uri="{BB962C8B-B14F-4D97-AF65-F5344CB8AC3E}">
        <p14:creationId xmlns:p14="http://schemas.microsoft.com/office/powerpoint/2010/main" val="2292260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90800" y="-304800"/>
            <a:ext cx="6858000" cy="1981200"/>
          </a:xfrm>
        </p:spPr>
        <p:txBody>
          <a:bodyPr anchor="ctr"/>
          <a:lstStyle/>
          <a:p>
            <a:pPr eaLnBrk="1" hangingPunct="1"/>
            <a:r>
              <a:rPr lang="en-US" altLang="en-US" sz="3600" b="1">
                <a:solidFill>
                  <a:srgbClr val="E3C081"/>
                </a:solidFill>
              </a:rPr>
              <a:t>1960s LANCASTER COUNTY </a:t>
            </a:r>
            <a:r>
              <a:rPr lang="en-US" altLang="en-US" sz="3600" b="1">
                <a:solidFill>
                  <a:schemeClr val="bg1"/>
                </a:solidFill>
              </a:rPr>
              <a:t>ORTHOPEDICS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667000" y="1219200"/>
            <a:ext cx="6858000" cy="434340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sz="3200" b="1" dirty="0"/>
              <a:t>POLIO</a:t>
            </a:r>
          </a:p>
          <a:p>
            <a:pPr marL="800100" lvl="1" indent="-342900" algn="l">
              <a:buFont typeface="Arial" panose="020B0604020202020204" pitchFamily="34" charset="0"/>
              <a:buChar char="•"/>
              <a:defRPr/>
            </a:pPr>
            <a:r>
              <a:rPr lang="en-US" sz="3200" b="1" dirty="0"/>
              <a:t>VACCINE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sz="3200" b="1" dirty="0"/>
              <a:t>SCOLIOSIS</a:t>
            </a:r>
          </a:p>
          <a:p>
            <a:pPr marL="800100" lvl="1" indent="-342900" algn="l">
              <a:buFont typeface="Arial" panose="020B0604020202020204" pitchFamily="34" charset="0"/>
              <a:buChar char="•"/>
              <a:defRPr/>
            </a:pPr>
            <a:r>
              <a:rPr lang="en-US" sz="3200" b="1" dirty="0"/>
              <a:t>SCHOOL SCREENING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sz="3200" b="1" dirty="0"/>
              <a:t>SPINE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sz="3200" b="1" dirty="0"/>
              <a:t>TRAUMA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sz="3200" b="1" dirty="0"/>
              <a:t>SPORTS</a:t>
            </a:r>
          </a:p>
          <a:p>
            <a:pPr algn="l">
              <a:defRPr/>
            </a:pP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14527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E3C081"/>
                </a:solidFill>
              </a:rPr>
              <a:t>TOTAL HIP REPLACEMENT</a:t>
            </a:r>
            <a:br>
              <a:rPr lang="en-US" altLang="en-US" sz="3600" b="1">
                <a:solidFill>
                  <a:srgbClr val="E3C081"/>
                </a:solidFill>
              </a:rPr>
            </a:br>
            <a:r>
              <a:rPr lang="en-US" altLang="en-US" sz="3600" b="1">
                <a:solidFill>
                  <a:schemeClr val="bg1"/>
                </a:solidFill>
              </a:rPr>
              <a:t>1960s</a:t>
            </a:r>
          </a:p>
        </p:txBody>
      </p:sp>
      <p:sp>
        <p:nvSpPr>
          <p:cNvPr id="45059" name="Text Placeholder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b="1"/>
              <a:t>CRITERIA</a:t>
            </a:r>
          </a:p>
          <a:p>
            <a:pPr lvl="1"/>
            <a:r>
              <a:rPr lang="en-US" altLang="en-US" b="1"/>
              <a:t>DURABLE</a:t>
            </a:r>
          </a:p>
          <a:p>
            <a:pPr lvl="2"/>
            <a:r>
              <a:rPr lang="en-US" altLang="en-US" b="1"/>
              <a:t>LOW FRICTION</a:t>
            </a:r>
          </a:p>
          <a:p>
            <a:pPr lvl="1"/>
            <a:r>
              <a:rPr lang="en-US" altLang="en-US" b="1"/>
              <a:t>STRONG</a:t>
            </a:r>
          </a:p>
          <a:p>
            <a:pPr lvl="1"/>
            <a:r>
              <a:rPr lang="en-US" altLang="en-US" b="1"/>
              <a:t>BIO-COMPATABLE</a:t>
            </a:r>
          </a:p>
          <a:p>
            <a:r>
              <a:rPr lang="en-US" altLang="en-US" b="1">
                <a:solidFill>
                  <a:schemeClr val="bg1"/>
                </a:solidFill>
              </a:rPr>
              <a:t>SIR JOHN CHARNLEY</a:t>
            </a:r>
          </a:p>
          <a:p>
            <a:endParaRPr lang="en-US" altLang="en-US" b="1"/>
          </a:p>
        </p:txBody>
      </p:sp>
      <p:pic>
        <p:nvPicPr>
          <p:cNvPr id="45060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0500" y="3862388"/>
            <a:ext cx="2171700" cy="2857500"/>
          </a:xfrm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 rot="10800000" flipV="1">
            <a:off x="2590800" y="5562601"/>
            <a:ext cx="72405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3000" b="1" kern="0"/>
          </a:p>
        </p:txBody>
      </p:sp>
      <p:pic>
        <p:nvPicPr>
          <p:cNvPr id="4506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1417638"/>
            <a:ext cx="27051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Box 7"/>
          <p:cNvSpPr txBox="1">
            <a:spLocks noChangeArrowheads="1"/>
          </p:cNvSpPr>
          <p:nvPr/>
        </p:nvSpPr>
        <p:spPr bwMode="auto">
          <a:xfrm>
            <a:off x="7439025" y="3833814"/>
            <a:ext cx="32496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800" b="1" kern="0"/>
              <a:t>WRIGHTINGTON HOSPITAL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800" b="1" kern="0"/>
              <a:t>LANCASHIRE, ENGLAND</a:t>
            </a:r>
          </a:p>
        </p:txBody>
      </p:sp>
    </p:spTree>
    <p:extLst>
      <p:ext uri="{BB962C8B-B14F-4D97-AF65-F5344CB8AC3E}">
        <p14:creationId xmlns:p14="http://schemas.microsoft.com/office/powerpoint/2010/main" val="2284383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ctrTitle"/>
          </p:nvPr>
        </p:nvSpPr>
        <p:spPr>
          <a:xfrm>
            <a:off x="2667000" y="76200"/>
            <a:ext cx="6858000" cy="1524000"/>
          </a:xfrm>
        </p:spPr>
        <p:txBody>
          <a:bodyPr/>
          <a:lstStyle/>
          <a:p>
            <a:r>
              <a:rPr lang="en-US" altLang="en-US" b="1">
                <a:solidFill>
                  <a:srgbClr val="E3C081"/>
                </a:solidFill>
              </a:rPr>
              <a:t>INTRODUCTION</a:t>
            </a:r>
            <a:br>
              <a:rPr lang="en-US" altLang="en-US" b="1">
                <a:solidFill>
                  <a:srgbClr val="E3C081"/>
                </a:solidFill>
              </a:rPr>
            </a:br>
            <a:r>
              <a:rPr lang="en-US" altLang="en-US" sz="4400" b="1">
                <a:solidFill>
                  <a:schemeClr val="tx1"/>
                </a:solidFill>
              </a:rPr>
              <a:t>Dr. Gerald Rothacker</a:t>
            </a:r>
            <a:endParaRPr lang="en-US" altLang="en-US" b="1">
              <a:solidFill>
                <a:srgbClr val="E3C081"/>
              </a:solidFill>
            </a:endParaRPr>
          </a:p>
        </p:txBody>
      </p:sp>
      <p:sp>
        <p:nvSpPr>
          <p:cNvPr id="23555" name="Subtitle 3"/>
          <p:cNvSpPr>
            <a:spLocks noGrp="1"/>
          </p:cNvSpPr>
          <p:nvPr>
            <p:ph type="subTitle" idx="1"/>
          </p:nvPr>
        </p:nvSpPr>
        <p:spPr>
          <a:xfrm>
            <a:off x="1752600" y="1828800"/>
            <a:ext cx="8534400" cy="3429000"/>
          </a:xfrm>
        </p:spPr>
        <p:txBody>
          <a:bodyPr/>
          <a:lstStyle/>
          <a:p>
            <a:r>
              <a:rPr lang="en-US" altLang="en-US" sz="4000" b="1">
                <a:solidFill>
                  <a:schemeClr val="bg1"/>
                </a:solidFill>
              </a:rPr>
              <a:t>Orthopedic – Orthopaedic</a:t>
            </a:r>
          </a:p>
          <a:p>
            <a:r>
              <a:rPr lang="en-US" altLang="en-US" sz="4000" b="1">
                <a:solidFill>
                  <a:schemeClr val="bg1"/>
                </a:solidFill>
              </a:rPr>
              <a:t>Straight - Child</a:t>
            </a:r>
          </a:p>
          <a:p>
            <a:r>
              <a:rPr lang="en-US" altLang="en-US" sz="3600" b="1"/>
              <a:t>“The Medical Specialty that includes the Preservation, Investigation, and Restoration of the Form and Function of the Extremities, Spine and Associated Structures by Medical, Surgical and Physical Methods.”</a:t>
            </a:r>
          </a:p>
          <a:p>
            <a:endParaRPr lang="en-US" altLang="en-US"/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 rot="10800000" flipV="1">
            <a:off x="2590800" y="5562601"/>
            <a:ext cx="72405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3000" b="1" kern="0"/>
          </a:p>
        </p:txBody>
      </p:sp>
    </p:spTree>
    <p:extLst>
      <p:ext uri="{BB962C8B-B14F-4D97-AF65-F5344CB8AC3E}">
        <p14:creationId xmlns:p14="http://schemas.microsoft.com/office/powerpoint/2010/main" val="1446115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E3C081"/>
                </a:solidFill>
              </a:rPr>
              <a:t>FIXATION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/>
              <a:t>POLYMETHYLMETHACRYLATE (PMMA)</a:t>
            </a:r>
          </a:p>
          <a:p>
            <a:pPr lvl="1"/>
            <a:r>
              <a:rPr lang="en-US" altLang="en-US" b="1"/>
              <a:t>DENTURES</a:t>
            </a:r>
          </a:p>
          <a:p>
            <a:pPr lvl="1"/>
            <a:r>
              <a:rPr lang="en-US" altLang="en-US" b="1"/>
              <a:t>LENS</a:t>
            </a:r>
          </a:p>
          <a:p>
            <a:pPr lvl="1"/>
            <a:r>
              <a:rPr lang="en-US" altLang="en-US" b="1"/>
              <a:t>BONE CEMENT!</a:t>
            </a:r>
          </a:p>
        </p:txBody>
      </p:sp>
      <p:pic>
        <p:nvPicPr>
          <p:cNvPr id="4710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2590800"/>
            <a:ext cx="355441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180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E3C081"/>
                </a:solidFill>
              </a:rPr>
              <a:t>BEARING SURFACES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2438401"/>
            <a:ext cx="4038600" cy="3687763"/>
          </a:xfrm>
        </p:spPr>
        <p:txBody>
          <a:bodyPr/>
          <a:lstStyle/>
          <a:p>
            <a:pPr>
              <a:defRPr/>
            </a:pPr>
            <a:r>
              <a:rPr lang="en-US" altLang="en-US" b="1" dirty="0"/>
              <a:t>1958 TEFLON AND METAL- ONLY LASTED 1 YEAR</a:t>
            </a:r>
          </a:p>
          <a:p>
            <a:pPr marL="0" indent="0">
              <a:buNone/>
              <a:defRPr/>
            </a:pPr>
            <a:endParaRPr lang="en-US" altLang="en-US" dirty="0"/>
          </a:p>
        </p:txBody>
      </p:sp>
      <p:pic>
        <p:nvPicPr>
          <p:cNvPr id="48132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1397000"/>
            <a:ext cx="3352800" cy="4256088"/>
          </a:xfrm>
        </p:spPr>
      </p:pic>
    </p:spTree>
    <p:extLst>
      <p:ext uri="{BB962C8B-B14F-4D97-AF65-F5344CB8AC3E}">
        <p14:creationId xmlns:p14="http://schemas.microsoft.com/office/powerpoint/2010/main" val="3123641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E3C081"/>
                </a:solidFill>
              </a:rPr>
              <a:t>TOTAL HIP REPLACEMENT</a:t>
            </a:r>
            <a:br>
              <a:rPr lang="en-US" altLang="en-US" sz="3600" b="1">
                <a:solidFill>
                  <a:srgbClr val="E3C081"/>
                </a:solidFill>
              </a:rPr>
            </a:br>
            <a:r>
              <a:rPr lang="en-US" altLang="en-US" sz="3600" b="1">
                <a:solidFill>
                  <a:schemeClr val="bg1"/>
                </a:solidFill>
              </a:rPr>
              <a:t>1960s</a:t>
            </a:r>
          </a:p>
        </p:txBody>
      </p:sp>
      <p:pic>
        <p:nvPicPr>
          <p:cNvPr id="49155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1" y="857251"/>
            <a:ext cx="3044825" cy="4525963"/>
          </a:xfrm>
        </p:spPr>
      </p:pic>
      <p:sp>
        <p:nvSpPr>
          <p:cNvPr id="49156" name="Text Box 5"/>
          <p:cNvSpPr txBox="1">
            <a:spLocks noChangeArrowheads="1"/>
          </p:cNvSpPr>
          <p:nvPr/>
        </p:nvSpPr>
        <p:spPr bwMode="auto">
          <a:xfrm rot="10800000" flipV="1">
            <a:off x="5486400" y="5229225"/>
            <a:ext cx="50292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kern="0"/>
              <a:t>STAINLESS STEEL BALL PLASTIC CUP </a:t>
            </a:r>
            <a:r>
              <a:rPr lang="en-US" altLang="en-US" sz="2400" b="1" kern="0">
                <a:solidFill>
                  <a:schemeClr val="bg1"/>
                </a:solidFill>
              </a:rPr>
              <a:t>– POLYETHYLENE     </a:t>
            </a:r>
            <a:r>
              <a:rPr lang="en-US" altLang="en-US" sz="2400" b="1" kern="0"/>
              <a:t>ACRYLIC</a:t>
            </a:r>
            <a:r>
              <a:rPr lang="en-US" altLang="en-US" sz="2400" b="1" kern="0">
                <a:solidFill>
                  <a:schemeClr val="bg1"/>
                </a:solidFill>
              </a:rPr>
              <a:t> </a:t>
            </a:r>
            <a:r>
              <a:rPr lang="en-US" altLang="en-US" sz="2400" b="1" kern="0"/>
              <a:t>CEMENT -PMMA</a:t>
            </a:r>
          </a:p>
        </p:txBody>
      </p:sp>
      <p:pic>
        <p:nvPicPr>
          <p:cNvPr id="49157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1" y="2176464"/>
            <a:ext cx="4289425" cy="2852737"/>
          </a:xfrm>
        </p:spPr>
      </p:pic>
      <p:sp>
        <p:nvSpPr>
          <p:cNvPr id="49158" name="TextBox 1"/>
          <p:cNvSpPr txBox="1">
            <a:spLocks noChangeArrowheads="1"/>
          </p:cNvSpPr>
          <p:nvPr/>
        </p:nvSpPr>
        <p:spPr bwMode="auto">
          <a:xfrm>
            <a:off x="1538289" y="5472114"/>
            <a:ext cx="3609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kern="0"/>
              <a:t>“One Word, Plastic”</a:t>
            </a:r>
          </a:p>
        </p:txBody>
      </p:sp>
    </p:spTree>
    <p:extLst>
      <p:ext uri="{BB962C8B-B14F-4D97-AF65-F5344CB8AC3E}">
        <p14:creationId xmlns:p14="http://schemas.microsoft.com/office/powerpoint/2010/main" val="4191656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0" y="304800"/>
            <a:ext cx="6858000" cy="2133600"/>
          </a:xfrm>
        </p:spPr>
        <p:txBody>
          <a:bodyPr/>
          <a:lstStyle/>
          <a:p>
            <a:pPr eaLnBrk="1" hangingPunct="1"/>
            <a:r>
              <a:rPr lang="en-US" altLang="en-US" sz="4400" b="1">
                <a:solidFill>
                  <a:srgbClr val="E3C081"/>
                </a:solidFill>
              </a:rPr>
              <a:t>TOTAL HIP REPLACEMENT</a:t>
            </a:r>
            <a:br>
              <a:rPr lang="en-US" altLang="en-US" sz="4400" b="1">
                <a:solidFill>
                  <a:srgbClr val="E3C081"/>
                </a:solidFill>
              </a:rPr>
            </a:br>
            <a:r>
              <a:rPr lang="en-US" altLang="en-US" sz="4400" b="1">
                <a:solidFill>
                  <a:schemeClr val="bg1"/>
                </a:solidFill>
              </a:rPr>
              <a:t>LANCASTER COUNTY</a:t>
            </a:r>
          </a:p>
        </p:txBody>
      </p:sp>
      <p:sp>
        <p:nvSpPr>
          <p:cNvPr id="5120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z="4000" b="1"/>
              <a:t>CHRIS C. COOKE, M.D.</a:t>
            </a:r>
          </a:p>
        </p:txBody>
      </p:sp>
      <p:sp>
        <p:nvSpPr>
          <p:cNvPr id="51204" name="Text Box 5"/>
          <p:cNvSpPr txBox="1">
            <a:spLocks noChangeArrowheads="1"/>
          </p:cNvSpPr>
          <p:nvPr/>
        </p:nvSpPr>
        <p:spPr bwMode="auto">
          <a:xfrm rot="10800000" flipV="1">
            <a:off x="2590800" y="5562601"/>
            <a:ext cx="72405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3000" b="1" kern="0"/>
          </a:p>
        </p:txBody>
      </p:sp>
    </p:spTree>
    <p:extLst>
      <p:ext uri="{BB962C8B-B14F-4D97-AF65-F5344CB8AC3E}">
        <p14:creationId xmlns:p14="http://schemas.microsoft.com/office/powerpoint/2010/main" val="3111458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0668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E3C081"/>
                </a:solidFill>
              </a:rPr>
              <a:t>TOTAL HIP REPLACEMENT</a:t>
            </a:r>
            <a:br>
              <a:rPr lang="en-US" altLang="en-US" sz="3600" b="1">
                <a:solidFill>
                  <a:srgbClr val="E3C081"/>
                </a:solidFill>
              </a:rPr>
            </a:br>
            <a:r>
              <a:rPr lang="en-US" altLang="en-US" sz="3600" b="1">
                <a:solidFill>
                  <a:schemeClr val="bg1"/>
                </a:solidFill>
              </a:rPr>
              <a:t>1969</a:t>
            </a:r>
          </a:p>
        </p:txBody>
      </p:sp>
      <p:pic>
        <p:nvPicPr>
          <p:cNvPr id="53251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066800"/>
            <a:ext cx="3429000" cy="2978150"/>
          </a:xfrm>
        </p:spPr>
      </p:pic>
      <p:pic>
        <p:nvPicPr>
          <p:cNvPr id="53252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92201"/>
            <a:ext cx="2514600" cy="2989263"/>
          </a:xfrm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 rot="10800000" flipV="1">
            <a:off x="2590800" y="5562601"/>
            <a:ext cx="72405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3000" b="1" kern="0"/>
          </a:p>
        </p:txBody>
      </p:sp>
      <p:sp>
        <p:nvSpPr>
          <p:cNvPr id="53254" name="TextBox 6"/>
          <p:cNvSpPr txBox="1">
            <a:spLocks noChangeArrowheads="1"/>
          </p:cNvSpPr>
          <p:nvPr/>
        </p:nvSpPr>
        <p:spPr bwMode="auto">
          <a:xfrm>
            <a:off x="1676400" y="4081464"/>
            <a:ext cx="38862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b="1" kern="0"/>
              <a:t>DR. MARK COVENTRY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2400" b="1" kern="0"/>
              <a:t>MAYO CLINIC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2400" b="1" kern="0">
                <a:solidFill>
                  <a:schemeClr val="bg1"/>
                </a:solidFill>
              </a:rPr>
              <a:t>FIRST FDA APPROVAL TO USE BONE CEMENT</a:t>
            </a:r>
          </a:p>
        </p:txBody>
      </p:sp>
      <p:pic>
        <p:nvPicPr>
          <p:cNvPr id="53255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26" y="3733801"/>
            <a:ext cx="2505075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TextBox 9"/>
          <p:cNvSpPr txBox="1">
            <a:spLocks noChangeArrowheads="1"/>
          </p:cNvSpPr>
          <p:nvPr/>
        </p:nvSpPr>
        <p:spPr bwMode="auto">
          <a:xfrm>
            <a:off x="5638801" y="4343400"/>
            <a:ext cx="242411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1" kern="0"/>
              <a:t>DR. JOHN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400" b="1" kern="0"/>
              <a:t>SHERTZER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400" b="1" kern="0"/>
              <a:t>MAYO CLINIC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400" b="1" kern="0"/>
              <a:t>CO-FOUNDER OAL</a:t>
            </a:r>
          </a:p>
        </p:txBody>
      </p:sp>
    </p:spTree>
    <p:extLst>
      <p:ext uri="{BB962C8B-B14F-4D97-AF65-F5344CB8AC3E}">
        <p14:creationId xmlns:p14="http://schemas.microsoft.com/office/powerpoint/2010/main" val="532409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E3C081"/>
                </a:solidFill>
              </a:rPr>
              <a:t>TOTAL HIP REPLACEMENT</a:t>
            </a:r>
            <a:br>
              <a:rPr lang="en-US" altLang="en-US" sz="3600" b="1">
                <a:solidFill>
                  <a:srgbClr val="E3C081"/>
                </a:solidFill>
              </a:rPr>
            </a:br>
            <a:r>
              <a:rPr lang="en-US" altLang="en-US" sz="3600" b="1">
                <a:solidFill>
                  <a:schemeClr val="bg1"/>
                </a:solidFill>
              </a:rPr>
              <a:t>LANCASTER COUNTY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6800" y="1752601"/>
            <a:ext cx="5638800" cy="4221163"/>
          </a:xfrm>
        </p:spPr>
      </p:pic>
      <p:sp>
        <p:nvSpPr>
          <p:cNvPr id="55300" name="Text Box 5"/>
          <p:cNvSpPr txBox="1">
            <a:spLocks noChangeArrowheads="1"/>
          </p:cNvSpPr>
          <p:nvPr/>
        </p:nvSpPr>
        <p:spPr bwMode="auto">
          <a:xfrm rot="10800000" flipV="1">
            <a:off x="2590800" y="5562601"/>
            <a:ext cx="72405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3000" b="1" kern="0"/>
          </a:p>
        </p:txBody>
      </p:sp>
      <p:sp>
        <p:nvSpPr>
          <p:cNvPr id="55301" name="TextBox 5"/>
          <p:cNvSpPr txBox="1">
            <a:spLocks noChangeArrowheads="1"/>
          </p:cNvSpPr>
          <p:nvPr/>
        </p:nvSpPr>
        <p:spPr bwMode="auto">
          <a:xfrm>
            <a:off x="1524000" y="3213101"/>
            <a:ext cx="2946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800" b="1" kern="0"/>
              <a:t>STAINLESS STEEL BALL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800" b="1" kern="0"/>
              <a:t>AND STEM,</a:t>
            </a:r>
          </a:p>
        </p:txBody>
      </p:sp>
      <p:sp>
        <p:nvSpPr>
          <p:cNvPr id="55302" name="TextBox 6"/>
          <p:cNvSpPr txBox="1">
            <a:spLocks noChangeArrowheads="1"/>
          </p:cNvSpPr>
          <p:nvPr/>
        </p:nvSpPr>
        <p:spPr bwMode="auto">
          <a:xfrm>
            <a:off x="1979614" y="2220914"/>
            <a:ext cx="20185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800" b="1" kern="0"/>
              <a:t>“PLASTIC” CUP,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800" b="1" kern="0"/>
              <a:t>CEMENTED</a:t>
            </a:r>
          </a:p>
        </p:txBody>
      </p:sp>
      <p:sp>
        <p:nvSpPr>
          <p:cNvPr id="55303" name="TextBox 8"/>
          <p:cNvSpPr txBox="1">
            <a:spLocks noChangeArrowheads="1"/>
          </p:cNvSpPr>
          <p:nvPr/>
        </p:nvSpPr>
        <p:spPr bwMode="auto">
          <a:xfrm>
            <a:off x="1524001" y="4338638"/>
            <a:ext cx="3019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800" b="1" kern="0"/>
              <a:t>TROCHANTER REMOVED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800" b="1" kern="0"/>
              <a:t>AND REPAIRED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724400" y="4267200"/>
            <a:ext cx="609600" cy="3952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5301" idx="3"/>
          </p:cNvCxnSpPr>
          <p:nvPr/>
        </p:nvCxnSpPr>
        <p:spPr>
          <a:xfrm flipV="1">
            <a:off x="4470400" y="3535363"/>
            <a:ext cx="18542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038600" y="2438400"/>
            <a:ext cx="2667000" cy="914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424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E3C081"/>
                </a:solidFill>
              </a:rPr>
              <a:t>TOTAL HIPS IN LANCASTER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/>
              <a:t>JANUARY, 1972 FDA APPROVES BONE CEMENT</a:t>
            </a:r>
          </a:p>
          <a:p>
            <a:r>
              <a:rPr lang="en-US" altLang="en-US" b="1"/>
              <a:t>DR. JOHN SHERTZER – MR. YOUNG – KNOWN ENTIRE LIFE</a:t>
            </a:r>
          </a:p>
          <a:p>
            <a:r>
              <a:rPr lang="en-US" altLang="en-US" b="1"/>
              <a:t>CHARNLEY MULLER</a:t>
            </a:r>
          </a:p>
          <a:p>
            <a:r>
              <a:rPr lang="en-US" altLang="en-US" b="1"/>
              <a:t>1972-1985</a:t>
            </a:r>
          </a:p>
          <a:p>
            <a:r>
              <a:rPr lang="en-US" altLang="en-US" b="1"/>
              <a:t>GREAT LONGEVITY!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669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9067800" cy="1143000"/>
          </a:xfrm>
        </p:spPr>
        <p:txBody>
          <a:bodyPr/>
          <a:lstStyle/>
          <a:p>
            <a:r>
              <a:rPr lang="en-US" altLang="en-US" b="1">
                <a:solidFill>
                  <a:srgbClr val="E3C081"/>
                </a:solidFill>
              </a:rPr>
              <a:t>LOOSENING (CEMENT DISEASE)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1981200" y="2286001"/>
            <a:ext cx="5181600" cy="3840163"/>
          </a:xfrm>
        </p:spPr>
        <p:txBody>
          <a:bodyPr/>
          <a:lstStyle/>
          <a:p>
            <a:r>
              <a:rPr lang="en-US" altLang="en-US" b="1"/>
              <a:t>NEED BETTER FIXATION</a:t>
            </a:r>
          </a:p>
          <a:p>
            <a:r>
              <a:rPr lang="en-US" altLang="en-US" b="1"/>
              <a:t>GET RID OF CEMENT</a:t>
            </a:r>
          </a:p>
          <a:p>
            <a:r>
              <a:rPr lang="en-US" altLang="en-US" b="1">
                <a:solidFill>
                  <a:schemeClr val="bg1"/>
                </a:solidFill>
              </a:rPr>
              <a:t>BONE INGROWTH</a:t>
            </a:r>
          </a:p>
          <a:p>
            <a:r>
              <a:rPr lang="en-US" altLang="en-US" b="1"/>
              <a:t>PRESS FIT PCA</a:t>
            </a:r>
          </a:p>
          <a:p>
            <a:pPr lvl="1"/>
            <a:r>
              <a:rPr lang="en-US" altLang="en-US" b="1" u="sng"/>
              <a:t>P</a:t>
            </a:r>
            <a:r>
              <a:rPr lang="en-US" altLang="en-US" b="1"/>
              <a:t>orous </a:t>
            </a:r>
            <a:r>
              <a:rPr lang="en-US" altLang="en-US" b="1" u="sng"/>
              <a:t>C</a:t>
            </a:r>
            <a:r>
              <a:rPr lang="en-US" altLang="en-US" b="1"/>
              <a:t>oated </a:t>
            </a:r>
            <a:r>
              <a:rPr lang="en-US" altLang="en-US" b="1" u="sng"/>
              <a:t>A</a:t>
            </a:r>
            <a:r>
              <a:rPr lang="en-US" altLang="en-US" b="1"/>
              <a:t>natomic</a:t>
            </a:r>
          </a:p>
        </p:txBody>
      </p:sp>
      <p:pic>
        <p:nvPicPr>
          <p:cNvPr id="5837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752600"/>
            <a:ext cx="3124200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901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1981200" y="152401"/>
            <a:ext cx="8229600" cy="942975"/>
          </a:xfrm>
        </p:spPr>
        <p:txBody>
          <a:bodyPr/>
          <a:lstStyle/>
          <a:p>
            <a:r>
              <a:rPr lang="en-US" altLang="en-US" b="1">
                <a:solidFill>
                  <a:srgbClr val="E3C081"/>
                </a:solidFill>
              </a:rPr>
              <a:t>1980’s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1981200" y="914400"/>
            <a:ext cx="5943600" cy="3581400"/>
          </a:xfrm>
        </p:spPr>
        <p:txBody>
          <a:bodyPr/>
          <a:lstStyle/>
          <a:p>
            <a:r>
              <a:rPr lang="en-US" altLang="en-US" b="1"/>
              <a:t>PCA with Modular Head</a:t>
            </a:r>
          </a:p>
          <a:p>
            <a:r>
              <a:rPr lang="en-US" altLang="en-US" b="1"/>
              <a:t>Cemented Stems Preferred</a:t>
            </a:r>
          </a:p>
          <a:p>
            <a:r>
              <a:rPr lang="en-US" altLang="en-US" b="1"/>
              <a:t>Alumina Ceramics</a:t>
            </a:r>
          </a:p>
          <a:p>
            <a:r>
              <a:rPr lang="en-US" altLang="en-US" b="1"/>
              <a:t>Press fit Modular Cups</a:t>
            </a:r>
          </a:p>
          <a:p>
            <a:pPr lvl="1"/>
            <a:r>
              <a:rPr lang="en-US" altLang="en-US" b="1"/>
              <a:t>Original ones cemented</a:t>
            </a:r>
          </a:p>
          <a:p>
            <a:pPr lvl="1"/>
            <a:r>
              <a:rPr lang="en-US" altLang="en-US" b="1"/>
              <a:t> because of skepticism</a:t>
            </a:r>
          </a:p>
        </p:txBody>
      </p:sp>
      <p:pic>
        <p:nvPicPr>
          <p:cNvPr id="5939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163639"/>
            <a:ext cx="2362200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10089"/>
            <a:ext cx="3094038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4510089"/>
            <a:ext cx="3094038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616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E3C081"/>
                </a:solidFill>
              </a:rPr>
              <a:t>1990’s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838201"/>
            <a:ext cx="5029200" cy="5287963"/>
          </a:xfrm>
        </p:spPr>
        <p:txBody>
          <a:bodyPr/>
          <a:lstStyle/>
          <a:p>
            <a:r>
              <a:rPr lang="en-US" altLang="en-US" b="1"/>
              <a:t>AML HIPS START</a:t>
            </a:r>
          </a:p>
          <a:p>
            <a:r>
              <a:rPr lang="en-US" altLang="en-US" b="1"/>
              <a:t>EARLY 1990’S PRESS FIT CUPS FOUND TO BE SUPERIOR- INDUSTRY STANDARD</a:t>
            </a:r>
          </a:p>
          <a:p>
            <a:r>
              <a:rPr lang="en-US" altLang="en-US" b="1"/>
              <a:t>ALUMINA HEADS </a:t>
            </a:r>
          </a:p>
          <a:p>
            <a:pPr lvl="1"/>
            <a:r>
              <a:rPr lang="en-US" altLang="en-US" b="1"/>
              <a:t>CERAMIC</a:t>
            </a:r>
          </a:p>
          <a:p>
            <a:pPr lvl="1"/>
            <a:r>
              <a:rPr lang="en-US" altLang="en-US" b="1"/>
              <a:t>HIGH FRACTURE RATE</a:t>
            </a:r>
          </a:p>
          <a:p>
            <a:pPr lvl="1"/>
            <a:r>
              <a:rPr lang="en-US" altLang="en-US" b="1"/>
              <a:t>ZIRCONIA HEADS HIT THE MARKET- POOR WEAR</a:t>
            </a:r>
          </a:p>
        </p:txBody>
      </p:sp>
      <p:pic>
        <p:nvPicPr>
          <p:cNvPr id="60420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2113" y="1600200"/>
            <a:ext cx="3454400" cy="4483100"/>
          </a:xfrm>
        </p:spPr>
      </p:pic>
    </p:spTree>
    <p:extLst>
      <p:ext uri="{BB962C8B-B14F-4D97-AF65-F5344CB8AC3E}">
        <p14:creationId xmlns:p14="http://schemas.microsoft.com/office/powerpoint/2010/main" val="474632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</p:spPr>
        <p:txBody>
          <a:bodyPr/>
          <a:lstStyle/>
          <a:p>
            <a:r>
              <a:rPr lang="en-US" altLang="en-US" b="1">
                <a:solidFill>
                  <a:srgbClr val="E3C081"/>
                </a:solidFill>
              </a:rPr>
              <a:t>ORTHOPEDIC SURGEONS</a:t>
            </a:r>
          </a:p>
        </p:txBody>
      </p:sp>
      <p:pic>
        <p:nvPicPr>
          <p:cNvPr id="25603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697039"/>
            <a:ext cx="4038600" cy="4332287"/>
          </a:xfrm>
        </p:spPr>
      </p:pic>
      <p:sp>
        <p:nvSpPr>
          <p:cNvPr id="2560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24600" y="1524001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4400" b="1" u="sng">
                <a:solidFill>
                  <a:schemeClr val="bg1"/>
                </a:solidFill>
              </a:rPr>
              <a:t>WE FIX YOUR</a:t>
            </a:r>
          </a:p>
          <a:p>
            <a:pPr marL="0" indent="0" algn="ctr">
              <a:buNone/>
            </a:pPr>
            <a:r>
              <a:rPr lang="en-US" altLang="en-US" sz="4400" b="1">
                <a:solidFill>
                  <a:schemeClr val="bg1"/>
                </a:solidFill>
              </a:rPr>
              <a:t>BONES</a:t>
            </a:r>
          </a:p>
          <a:p>
            <a:pPr marL="0" indent="0" algn="ctr">
              <a:buNone/>
            </a:pPr>
            <a:r>
              <a:rPr lang="en-US" altLang="en-US" sz="4400" b="1">
                <a:solidFill>
                  <a:schemeClr val="bg1"/>
                </a:solidFill>
              </a:rPr>
              <a:t>JOINTS </a:t>
            </a:r>
          </a:p>
          <a:p>
            <a:pPr marL="0" indent="0" algn="ctr">
              <a:buNone/>
            </a:pPr>
            <a:r>
              <a:rPr lang="en-US" altLang="en-US" sz="4400" b="1">
                <a:solidFill>
                  <a:schemeClr val="bg1"/>
                </a:solidFill>
              </a:rPr>
              <a:t>TENDONS</a:t>
            </a:r>
          </a:p>
          <a:p>
            <a:pPr marL="0" indent="0" algn="ctr">
              <a:buNone/>
            </a:pPr>
            <a:r>
              <a:rPr lang="en-US" altLang="en-US" sz="4400" b="1">
                <a:solidFill>
                  <a:schemeClr val="bg1"/>
                </a:solidFill>
              </a:rPr>
              <a:t>MUSCLES</a:t>
            </a:r>
          </a:p>
        </p:txBody>
      </p:sp>
    </p:spTree>
    <p:extLst>
      <p:ext uri="{BB962C8B-B14F-4D97-AF65-F5344CB8AC3E}">
        <p14:creationId xmlns:p14="http://schemas.microsoft.com/office/powerpoint/2010/main" val="1329082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E3C081"/>
                </a:solidFill>
              </a:rPr>
              <a:t>1990’s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sz="half" idx="1"/>
          </p:nvPr>
        </p:nvSpPr>
        <p:spPr>
          <a:xfrm>
            <a:off x="5545138" y="1143001"/>
            <a:ext cx="5029200" cy="5211763"/>
          </a:xfrm>
        </p:spPr>
        <p:txBody>
          <a:bodyPr/>
          <a:lstStyle/>
          <a:p>
            <a:r>
              <a:rPr lang="en-US" altLang="en-US" b="1"/>
              <a:t>POLYETHYLENE WEAR NOW GREATEST THREAT TO LONGEVITY -NEED BETTER POLY</a:t>
            </a:r>
          </a:p>
          <a:p>
            <a:r>
              <a:rPr lang="en-US" altLang="en-US" b="1"/>
              <a:t>HYLAMER, 1990 – BAD IDEA</a:t>
            </a:r>
          </a:p>
          <a:p>
            <a:r>
              <a:rPr lang="en-US" altLang="en-US" b="1">
                <a:solidFill>
                  <a:schemeClr val="bg1"/>
                </a:solidFill>
              </a:rPr>
              <a:t>HIGHLY CROSSLINKED POLYETHYLENE – MARKETED 1998</a:t>
            </a:r>
          </a:p>
          <a:p>
            <a:endParaRPr lang="en-US" altLang="en-US"/>
          </a:p>
        </p:txBody>
      </p:sp>
      <p:pic>
        <p:nvPicPr>
          <p:cNvPr id="61444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2133600"/>
            <a:ext cx="3532188" cy="2514600"/>
          </a:xfrm>
        </p:spPr>
      </p:pic>
    </p:spTree>
    <p:extLst>
      <p:ext uri="{BB962C8B-B14F-4D97-AF65-F5344CB8AC3E}">
        <p14:creationId xmlns:p14="http://schemas.microsoft.com/office/powerpoint/2010/main" val="1374140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en-US" altLang="en-US" sz="4000" b="1">
                <a:solidFill>
                  <a:srgbClr val="E3C081"/>
                </a:solidFill>
              </a:rPr>
              <a:t>POLYETHYLENE IMPROVEMENT</a:t>
            </a:r>
          </a:p>
        </p:txBody>
      </p:sp>
      <p:sp>
        <p:nvSpPr>
          <p:cNvPr id="62467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2468" name="Picture 5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133600"/>
            <a:ext cx="6553200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3581400" y="5638800"/>
            <a:ext cx="1841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endParaRPr lang="en-US" altLang="en-US" sz="1800" kern="0"/>
          </a:p>
        </p:txBody>
      </p:sp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4038600" y="6096000"/>
            <a:ext cx="23903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1800" kern="0">
                <a:solidFill>
                  <a:schemeClr val="bg1"/>
                </a:solidFill>
              </a:rPr>
              <a:t>TRADITIONAL POLY</a:t>
            </a:r>
          </a:p>
        </p:txBody>
      </p:sp>
      <p:sp>
        <p:nvSpPr>
          <p:cNvPr id="62471" name="Text Box 8"/>
          <p:cNvSpPr txBox="1">
            <a:spLocks noChangeArrowheads="1"/>
          </p:cNvSpPr>
          <p:nvPr/>
        </p:nvSpPr>
        <p:spPr bwMode="auto">
          <a:xfrm>
            <a:off x="6781801" y="6096001"/>
            <a:ext cx="1992853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1800" kern="0">
                <a:solidFill>
                  <a:schemeClr val="bg1"/>
                </a:solidFill>
              </a:rPr>
              <a:t>HIGHLY CROSS </a:t>
            </a:r>
          </a:p>
          <a:p>
            <a:pPr>
              <a:buNone/>
            </a:pPr>
            <a:r>
              <a:rPr lang="en-US" altLang="en-US" sz="1800" kern="0">
                <a:solidFill>
                  <a:schemeClr val="bg1"/>
                </a:solidFill>
              </a:rPr>
              <a:t>LINKED POLY</a:t>
            </a:r>
          </a:p>
        </p:txBody>
      </p:sp>
      <p:sp>
        <p:nvSpPr>
          <p:cNvPr id="62472" name="Text Box 9"/>
          <p:cNvSpPr txBox="1">
            <a:spLocks noChangeArrowheads="1"/>
          </p:cNvSpPr>
          <p:nvPr/>
        </p:nvSpPr>
        <p:spPr bwMode="auto">
          <a:xfrm>
            <a:off x="3505201" y="1600200"/>
            <a:ext cx="54451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kern="0"/>
              <a:t>VOLUMETRIC WEAR RATE</a:t>
            </a:r>
          </a:p>
        </p:txBody>
      </p:sp>
    </p:spTree>
    <p:extLst>
      <p:ext uri="{BB962C8B-B14F-4D97-AF65-F5344CB8AC3E}">
        <p14:creationId xmlns:p14="http://schemas.microsoft.com/office/powerpoint/2010/main" val="1722987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8534400" cy="1524000"/>
          </a:xfrm>
        </p:spPr>
        <p:txBody>
          <a:bodyPr/>
          <a:lstStyle/>
          <a:p>
            <a:r>
              <a:rPr lang="en-US" altLang="en-US" sz="3600" b="1">
                <a:solidFill>
                  <a:srgbClr val="E3C081"/>
                </a:solidFill>
              </a:rPr>
              <a:t>REVISION </a:t>
            </a:r>
            <a:br>
              <a:rPr lang="en-US" altLang="en-US" sz="3600" b="1">
                <a:solidFill>
                  <a:srgbClr val="E3C081"/>
                </a:solidFill>
              </a:rPr>
            </a:br>
            <a:r>
              <a:rPr lang="en-US" altLang="en-US" sz="3600" b="1">
                <a:solidFill>
                  <a:srgbClr val="E3C081"/>
                </a:solidFill>
              </a:rPr>
              <a:t>TOTAL JOINT REPLACEMENT </a:t>
            </a:r>
            <a:br>
              <a:rPr lang="en-US" altLang="en-US" sz="3600" b="1">
                <a:solidFill>
                  <a:srgbClr val="E3C081"/>
                </a:solidFill>
              </a:rPr>
            </a:br>
            <a:endParaRPr lang="en-US" altLang="en-US" sz="3600" b="1">
              <a:solidFill>
                <a:schemeClr val="bg1"/>
              </a:solidFill>
            </a:endParaRP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828801"/>
            <a:ext cx="4419600" cy="4754563"/>
          </a:xfrm>
        </p:spPr>
        <p:txBody>
          <a:bodyPr/>
          <a:lstStyle/>
          <a:p>
            <a:pPr>
              <a:defRPr/>
            </a:pPr>
            <a:r>
              <a:rPr lang="en-US" altLang="en-US" sz="3600" b="1" dirty="0"/>
              <a:t>DEPENDENT ON</a:t>
            </a:r>
          </a:p>
          <a:p>
            <a:pPr lvl="1">
              <a:defRPr/>
            </a:pPr>
            <a:r>
              <a:rPr lang="en-US" altLang="en-US" sz="3200" b="1" dirty="0"/>
              <a:t>AGE</a:t>
            </a:r>
          </a:p>
          <a:p>
            <a:pPr lvl="1">
              <a:defRPr/>
            </a:pPr>
            <a:r>
              <a:rPr lang="en-US" altLang="en-US" sz="3200" b="1" dirty="0"/>
              <a:t>ACTIVITY</a:t>
            </a:r>
          </a:p>
          <a:p>
            <a:pPr lvl="1">
              <a:defRPr/>
            </a:pPr>
            <a:r>
              <a:rPr lang="en-US" altLang="en-US" sz="3200" b="1" dirty="0"/>
              <a:t>WEIGHT</a:t>
            </a:r>
          </a:p>
          <a:p>
            <a:pPr lvl="1">
              <a:defRPr/>
            </a:pPr>
            <a:r>
              <a:rPr lang="en-US" altLang="en-US" sz="3200" b="1" dirty="0"/>
              <a:t>LUCK</a:t>
            </a:r>
          </a:p>
          <a:p>
            <a:pPr lvl="2">
              <a:defRPr/>
            </a:pPr>
            <a:r>
              <a:rPr lang="en-US" altLang="en-US" sz="2800" b="1" dirty="0"/>
              <a:t>MECHANICAL ALIGNMENT</a:t>
            </a:r>
          </a:p>
          <a:p>
            <a:pPr marL="0" indent="0">
              <a:buNone/>
              <a:defRPr/>
            </a:pPr>
            <a:endParaRPr lang="en-US" altLang="en-US" sz="2800" b="1" dirty="0"/>
          </a:p>
        </p:txBody>
      </p:sp>
      <p:pic>
        <p:nvPicPr>
          <p:cNvPr id="63492" name="Picture 6" descr="Revision AP THR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00" y="1295400"/>
            <a:ext cx="3532188" cy="556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353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90600"/>
          </a:xfrm>
        </p:spPr>
        <p:txBody>
          <a:bodyPr/>
          <a:lstStyle/>
          <a:p>
            <a:r>
              <a:rPr lang="en-US" altLang="en-US" b="1">
                <a:solidFill>
                  <a:srgbClr val="E3C081"/>
                </a:solidFill>
              </a:rPr>
              <a:t>NEW MILLENIUM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4953000" cy="4525963"/>
          </a:xfrm>
        </p:spPr>
        <p:txBody>
          <a:bodyPr/>
          <a:lstStyle/>
          <a:p>
            <a:r>
              <a:rPr lang="en-US" altLang="en-US" b="1"/>
              <a:t>DIRECT VENDOR TO PATIENT MARKETING</a:t>
            </a:r>
          </a:p>
          <a:p>
            <a:r>
              <a:rPr lang="en-US" altLang="en-US" b="1"/>
              <a:t>2003 FDA APPROVES CERAMIC ON CERAMIC DESIGNS – SQUEAKERS (2005)</a:t>
            </a:r>
          </a:p>
          <a:p>
            <a:r>
              <a:rPr lang="en-US" altLang="en-US" b="1"/>
              <a:t>BIOLOX CERAMIC, 2003</a:t>
            </a:r>
          </a:p>
          <a:p>
            <a:endParaRPr lang="en-US" altLang="en-US"/>
          </a:p>
        </p:txBody>
      </p:sp>
      <p:pic>
        <p:nvPicPr>
          <p:cNvPr id="6451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43800" y="1219200"/>
            <a:ext cx="2133600" cy="2781300"/>
          </a:xfrm>
        </p:spPr>
      </p:pic>
      <p:pic>
        <p:nvPicPr>
          <p:cNvPr id="6451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284663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556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762000"/>
          </a:xfrm>
        </p:spPr>
        <p:txBody>
          <a:bodyPr/>
          <a:lstStyle/>
          <a:p>
            <a:r>
              <a:rPr lang="en-US" altLang="en-US" b="1">
                <a:solidFill>
                  <a:srgbClr val="E3C081"/>
                </a:solidFill>
              </a:rPr>
              <a:t>2000-2010</a:t>
            </a:r>
          </a:p>
        </p:txBody>
      </p:sp>
      <p:sp>
        <p:nvSpPr>
          <p:cNvPr id="65539" name="Text Placeholder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5540" name="Content Placeholder 2"/>
          <p:cNvSpPr>
            <a:spLocks noGrp="1"/>
          </p:cNvSpPr>
          <p:nvPr>
            <p:ph sz="half" idx="2"/>
          </p:nvPr>
        </p:nvSpPr>
        <p:spPr>
          <a:xfrm>
            <a:off x="6019800" y="990601"/>
            <a:ext cx="4572000" cy="5135563"/>
          </a:xfrm>
        </p:spPr>
        <p:txBody>
          <a:bodyPr/>
          <a:lstStyle/>
          <a:p>
            <a:r>
              <a:rPr lang="en-US" altLang="en-US" b="1"/>
              <a:t>BIRMINGHAM HIP AND METAL ON METAL FRENZY – BAD IDEA</a:t>
            </a:r>
          </a:p>
          <a:p>
            <a:r>
              <a:rPr lang="en-US" altLang="en-US" b="1"/>
              <a:t>HIGHLY CROSSLINKED POLYETHYLENE BECOMES INDUSTRY STANDARD</a:t>
            </a:r>
          </a:p>
          <a:p>
            <a:endParaRPr lang="en-US" altLang="en-US"/>
          </a:p>
        </p:txBody>
      </p:sp>
      <p:pic>
        <p:nvPicPr>
          <p:cNvPr id="6554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9" y="1628775"/>
            <a:ext cx="404653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9065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8991600" cy="990600"/>
          </a:xfrm>
        </p:spPr>
        <p:txBody>
          <a:bodyPr/>
          <a:lstStyle/>
          <a:p>
            <a:r>
              <a:rPr lang="en-US" altLang="en-US" b="1">
                <a:solidFill>
                  <a:srgbClr val="E3C081"/>
                </a:solidFill>
              </a:rPr>
              <a:t>MINIMALLY INVASIVE SURGERY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1981200" y="1066800"/>
            <a:ext cx="8229600" cy="2590800"/>
          </a:xfrm>
        </p:spPr>
        <p:txBody>
          <a:bodyPr/>
          <a:lstStyle/>
          <a:p>
            <a:r>
              <a:rPr lang="en-US" altLang="en-US" b="1"/>
              <a:t>2002 – 2 INCISION TECHNIQUE, DR. CARL ADOLPH</a:t>
            </a:r>
          </a:p>
          <a:p>
            <a:r>
              <a:rPr lang="en-US" altLang="en-US" b="1"/>
              <a:t>C. 2004 – MINI POSTERIOR (BACK) AFTER SOME TRYING MINI ANTERIOR (FRONT)</a:t>
            </a:r>
          </a:p>
          <a:p>
            <a:endParaRPr lang="en-US" altLang="en-US"/>
          </a:p>
        </p:txBody>
      </p:sp>
      <p:pic>
        <p:nvPicPr>
          <p:cNvPr id="6656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733800"/>
            <a:ext cx="3843338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978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41413"/>
          </a:xfrm>
        </p:spPr>
        <p:txBody>
          <a:bodyPr/>
          <a:lstStyle/>
          <a:p>
            <a:r>
              <a:rPr lang="en-US" altLang="en-US" b="1">
                <a:solidFill>
                  <a:srgbClr val="E3C081"/>
                </a:solidFill>
              </a:rPr>
              <a:t>MIS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1981200" y="914400"/>
            <a:ext cx="8229600" cy="3352800"/>
          </a:xfrm>
        </p:spPr>
        <p:txBody>
          <a:bodyPr/>
          <a:lstStyle/>
          <a:p>
            <a:r>
              <a:rPr lang="en-US" altLang="en-US" b="1"/>
              <a:t>JULY 12, 2011 DR SETH BAUBLITZ DOES FIRST ROBOTIC THA AT LANCASTER REGIONAL MEDICAL CENTER </a:t>
            </a:r>
          </a:p>
          <a:p>
            <a:r>
              <a:rPr lang="en-US" altLang="en-US" b="1"/>
              <a:t>2012, DR ESSIS DOES FIRST DIRECT ANTERIOR THA AT LGH ON HANNA TABLE.</a:t>
            </a:r>
          </a:p>
          <a:p>
            <a:endParaRPr lang="en-US" altLang="en-US"/>
          </a:p>
        </p:txBody>
      </p:sp>
      <p:pic>
        <p:nvPicPr>
          <p:cNvPr id="6758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62401"/>
            <a:ext cx="47244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904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/>
          <a:lstStyle/>
          <a:p>
            <a:r>
              <a:rPr lang="en-US" altLang="en-US" b="1">
                <a:solidFill>
                  <a:srgbClr val="E3C081"/>
                </a:solidFill>
              </a:rPr>
              <a:t>2010’s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/>
              <a:t>RECESSION OF 2008 AND ACA DROP INCENTIVE FOR NEW DESIGNS</a:t>
            </a:r>
          </a:p>
          <a:p>
            <a:r>
              <a:rPr lang="en-US" altLang="en-US" b="1"/>
              <a:t>BUNDLED PAYMENT PROGRAMS INCENTIVIZE LOWER COST ITEMS</a:t>
            </a:r>
          </a:p>
          <a:p>
            <a:r>
              <a:rPr lang="en-US" altLang="en-US" b="1"/>
              <a:t>BACK TO METAL ON PLASTIC</a:t>
            </a:r>
          </a:p>
          <a:p>
            <a:r>
              <a:rPr lang="en-US" altLang="en-US" b="1"/>
              <a:t>MIS OF EITHER APPROACH USED BY MOST SURGEONS</a:t>
            </a:r>
          </a:p>
        </p:txBody>
      </p:sp>
    </p:spTree>
    <p:extLst>
      <p:ext uri="{BB962C8B-B14F-4D97-AF65-F5344CB8AC3E}">
        <p14:creationId xmlns:p14="http://schemas.microsoft.com/office/powerpoint/2010/main" val="6689878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E3C081"/>
                </a:solidFill>
              </a:rPr>
              <a:t>TOTAL HIP REPLACEMENT</a:t>
            </a:r>
            <a:br>
              <a:rPr lang="en-US" altLang="en-US" sz="3600" b="1">
                <a:solidFill>
                  <a:schemeClr val="bg1"/>
                </a:solidFill>
              </a:rPr>
            </a:br>
            <a:r>
              <a:rPr lang="en-US" altLang="en-US" sz="3600" b="1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24579" name="Text Placeholder 3"/>
          <p:cNvSpPr>
            <a:spLocks noGrp="1"/>
          </p:cNvSpPr>
          <p:nvPr>
            <p:ph type="body" sz="half" idx="1"/>
          </p:nvPr>
        </p:nvSpPr>
        <p:spPr>
          <a:xfrm>
            <a:off x="2362200" y="3124201"/>
            <a:ext cx="7391400" cy="3484563"/>
          </a:xfrm>
        </p:spPr>
        <p:txBody>
          <a:bodyPr/>
          <a:lstStyle/>
          <a:p>
            <a:pPr>
              <a:defRPr/>
            </a:pPr>
            <a:endParaRPr lang="en-US" altLang="en-US" b="1" dirty="0"/>
          </a:p>
          <a:p>
            <a:pPr marL="0" indent="0" algn="ctr">
              <a:buNone/>
              <a:defRPr/>
            </a:pPr>
            <a:r>
              <a:rPr lang="en-US" altLang="en-US" sz="4000" b="1" dirty="0"/>
              <a:t>PRIMARY THR – 310,000!</a:t>
            </a:r>
          </a:p>
          <a:p>
            <a:pPr marL="0" indent="0" algn="ctr">
              <a:buNone/>
              <a:defRPr/>
            </a:pPr>
            <a:endParaRPr lang="en-US" altLang="en-US" sz="4000" b="1" dirty="0"/>
          </a:p>
          <a:p>
            <a:pPr marL="0" indent="0" algn="ctr">
              <a:buNone/>
              <a:defRPr/>
            </a:pPr>
            <a:r>
              <a:rPr lang="en-US" altLang="en-US" sz="4000" b="1" dirty="0"/>
              <a:t>REVISION THR – 40,000!</a:t>
            </a:r>
          </a:p>
        </p:txBody>
      </p:sp>
      <p:pic>
        <p:nvPicPr>
          <p:cNvPr id="69636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1" y="1143001"/>
            <a:ext cx="6791325" cy="1681163"/>
          </a:xfrm>
        </p:spPr>
      </p:pic>
      <p:sp>
        <p:nvSpPr>
          <p:cNvPr id="69637" name="Text Box 5"/>
          <p:cNvSpPr txBox="1">
            <a:spLocks noChangeArrowheads="1"/>
          </p:cNvSpPr>
          <p:nvPr/>
        </p:nvSpPr>
        <p:spPr bwMode="auto">
          <a:xfrm rot="10800000" flipV="1">
            <a:off x="2590800" y="5562601"/>
            <a:ext cx="72405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3000" b="1" kern="0"/>
          </a:p>
        </p:txBody>
      </p:sp>
    </p:spTree>
    <p:extLst>
      <p:ext uri="{BB962C8B-B14F-4D97-AF65-F5344CB8AC3E}">
        <p14:creationId xmlns:p14="http://schemas.microsoft.com/office/powerpoint/2010/main" val="397001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219200"/>
          </a:xfrm>
        </p:spPr>
        <p:txBody>
          <a:bodyPr/>
          <a:lstStyle/>
          <a:p>
            <a:r>
              <a:rPr lang="en-US" altLang="en-US" b="1">
                <a:solidFill>
                  <a:srgbClr val="E3C081"/>
                </a:solidFill>
              </a:rPr>
              <a:t>PRE – 19th CENTURY</a:t>
            </a:r>
          </a:p>
        </p:txBody>
      </p:sp>
      <p:sp>
        <p:nvSpPr>
          <p:cNvPr id="26627" name="Text Placeholder 7"/>
          <p:cNvSpPr>
            <a:spLocks noGrp="1"/>
          </p:cNvSpPr>
          <p:nvPr>
            <p:ph type="body" sz="half" idx="1"/>
          </p:nvPr>
        </p:nvSpPr>
        <p:spPr>
          <a:xfrm>
            <a:off x="1981200" y="1600200"/>
            <a:ext cx="4038600" cy="5029200"/>
          </a:xfrm>
        </p:spPr>
        <p:txBody>
          <a:bodyPr/>
          <a:lstStyle/>
          <a:p>
            <a:r>
              <a:rPr lang="en-US" altLang="en-US" b="1"/>
              <a:t>PHYSICIANS</a:t>
            </a:r>
          </a:p>
          <a:p>
            <a:pPr lvl="1"/>
            <a:r>
              <a:rPr lang="en-US" altLang="en-US" b="1"/>
              <a:t>FRACTURE REDUCTIONS</a:t>
            </a:r>
          </a:p>
          <a:p>
            <a:pPr lvl="1"/>
            <a:r>
              <a:rPr lang="en-US" altLang="en-US" b="1"/>
              <a:t>BRACE</a:t>
            </a:r>
          </a:p>
          <a:p>
            <a:pPr lvl="1"/>
            <a:r>
              <a:rPr lang="en-US" altLang="en-US" b="1"/>
              <a:t>DRAIN ABSCESS</a:t>
            </a:r>
          </a:p>
          <a:p>
            <a:pPr lvl="1"/>
            <a:r>
              <a:rPr lang="en-US" altLang="en-US" b="1"/>
              <a:t>TRACTION</a:t>
            </a:r>
          </a:p>
          <a:p>
            <a:r>
              <a:rPr lang="en-US" altLang="en-US" b="1"/>
              <a:t>SURGEONS</a:t>
            </a:r>
          </a:p>
          <a:p>
            <a:pPr lvl="1"/>
            <a:r>
              <a:rPr lang="en-US" altLang="en-US" b="1"/>
              <a:t>AMPUTATION</a:t>
            </a:r>
          </a:p>
        </p:txBody>
      </p:sp>
      <p:pic>
        <p:nvPicPr>
          <p:cNvPr id="26628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219200"/>
            <a:ext cx="4324350" cy="5410200"/>
          </a:xfrm>
        </p:spPr>
      </p:pic>
    </p:spTree>
    <p:extLst>
      <p:ext uri="{BB962C8B-B14F-4D97-AF65-F5344CB8AC3E}">
        <p14:creationId xmlns:p14="http://schemas.microsoft.com/office/powerpoint/2010/main" val="3182273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4038600" cy="1143000"/>
          </a:xfrm>
        </p:spPr>
        <p:txBody>
          <a:bodyPr/>
          <a:lstStyle/>
          <a:p>
            <a:r>
              <a:rPr lang="en-US" altLang="en-US" b="1">
                <a:solidFill>
                  <a:srgbClr val="E3C081"/>
                </a:solidFill>
              </a:rPr>
              <a:t>2</a:t>
            </a:r>
            <a:r>
              <a:rPr lang="en-US" altLang="en-US" b="1" baseline="30000">
                <a:solidFill>
                  <a:srgbClr val="E3C081"/>
                </a:solidFill>
              </a:rPr>
              <a:t>ND</a:t>
            </a:r>
            <a:r>
              <a:rPr lang="en-US" altLang="en-US" b="1">
                <a:solidFill>
                  <a:srgbClr val="E3C081"/>
                </a:solidFill>
              </a:rPr>
              <a:t>  HALF 19</a:t>
            </a:r>
            <a:r>
              <a:rPr lang="en-US" altLang="en-US" b="1" baseline="30000">
                <a:solidFill>
                  <a:srgbClr val="E3C081"/>
                </a:solidFill>
              </a:rPr>
              <a:t>th</a:t>
            </a:r>
            <a:r>
              <a:rPr lang="en-US" altLang="en-US" b="1">
                <a:solidFill>
                  <a:srgbClr val="E3C081"/>
                </a:solidFill>
              </a:rPr>
              <a:t> CENTURY</a:t>
            </a:r>
          </a:p>
        </p:txBody>
      </p:sp>
      <p:pic>
        <p:nvPicPr>
          <p:cNvPr id="27651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2133601"/>
            <a:ext cx="4343400" cy="3154363"/>
          </a:xfrm>
        </p:spPr>
      </p:pic>
      <p:sp>
        <p:nvSpPr>
          <p:cNvPr id="27652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0" y="228600"/>
            <a:ext cx="4495800" cy="6629400"/>
          </a:xfrm>
        </p:spPr>
        <p:txBody>
          <a:bodyPr/>
          <a:lstStyle/>
          <a:p>
            <a:r>
              <a:rPr lang="en-US" altLang="en-US" b="1"/>
              <a:t>1847 – ANESTHESIA</a:t>
            </a:r>
          </a:p>
          <a:p>
            <a:pPr lvl="1"/>
            <a:r>
              <a:rPr lang="en-US" altLang="en-US" b="1"/>
              <a:t>GERM THEORY OF INFECTION</a:t>
            </a:r>
          </a:p>
          <a:p>
            <a:pPr lvl="1"/>
            <a:r>
              <a:rPr lang="en-US" altLang="en-US" b="1"/>
              <a:t>Semmelweiss</a:t>
            </a:r>
          </a:p>
          <a:p>
            <a:pPr lvl="1"/>
            <a:r>
              <a:rPr lang="en-US" altLang="en-US" b="1"/>
              <a:t>Pasteur</a:t>
            </a:r>
          </a:p>
          <a:p>
            <a:pPr lvl="1"/>
            <a:r>
              <a:rPr lang="en-US" altLang="en-US" b="1"/>
              <a:t>Koch</a:t>
            </a:r>
          </a:p>
          <a:p>
            <a:r>
              <a:rPr lang="en-US" altLang="en-US" b="1"/>
              <a:t>ANTISEPSIS</a:t>
            </a:r>
          </a:p>
          <a:p>
            <a:pPr lvl="1"/>
            <a:r>
              <a:rPr lang="en-US" altLang="en-US" b="1"/>
              <a:t>Lister</a:t>
            </a:r>
          </a:p>
          <a:p>
            <a:r>
              <a:rPr lang="en-US" altLang="en-US" b="1"/>
              <a:t>PLASTER CAST</a:t>
            </a:r>
          </a:p>
          <a:p>
            <a:r>
              <a:rPr lang="en-US" altLang="en-US" b="1"/>
              <a:t>1895 – X-RAY</a:t>
            </a:r>
          </a:p>
          <a:p>
            <a:pPr lvl="1"/>
            <a:r>
              <a:rPr lang="en-US" altLang="en-US" b="1"/>
              <a:t>Roentgen</a:t>
            </a:r>
          </a:p>
          <a:p>
            <a:endParaRPr lang="en-US" altLang="en-US" b="1"/>
          </a:p>
        </p:txBody>
      </p:sp>
    </p:spTree>
    <p:extLst>
      <p:ext uri="{BB962C8B-B14F-4D97-AF65-F5344CB8AC3E}">
        <p14:creationId xmlns:p14="http://schemas.microsoft.com/office/powerpoint/2010/main" val="2411877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2154238" y="0"/>
            <a:ext cx="8361362" cy="838200"/>
          </a:xfrm>
        </p:spPr>
        <p:txBody>
          <a:bodyPr/>
          <a:lstStyle/>
          <a:p>
            <a:r>
              <a:rPr lang="en-US" altLang="en-US" b="1">
                <a:solidFill>
                  <a:srgbClr val="E3C081"/>
                </a:solidFill>
              </a:rPr>
              <a:t>INTO THE 20th CENTURY</a:t>
            </a:r>
          </a:p>
        </p:txBody>
      </p:sp>
      <p:sp>
        <p:nvSpPr>
          <p:cNvPr id="29699" name="Text Placeholder 6"/>
          <p:cNvSpPr>
            <a:spLocks noGrp="1"/>
          </p:cNvSpPr>
          <p:nvPr>
            <p:ph type="body" sz="half" idx="2"/>
          </p:nvPr>
        </p:nvSpPr>
        <p:spPr>
          <a:xfrm>
            <a:off x="1676400" y="1371600"/>
            <a:ext cx="6019800" cy="5257800"/>
          </a:xfrm>
        </p:spPr>
        <p:txBody>
          <a:bodyPr/>
          <a:lstStyle/>
          <a:p>
            <a:pPr marL="285750" indent="-285750">
              <a:buFontTx/>
              <a:buChar char="•"/>
            </a:pPr>
            <a:r>
              <a:rPr lang="en-US" altLang="en-US" sz="2800" b="1"/>
              <a:t>AMERICAN ORTHOPAEDIC ASSOCIATION – 1887</a:t>
            </a:r>
          </a:p>
          <a:p>
            <a:pPr marL="285750" indent="-285750">
              <a:buFontTx/>
              <a:buChar char="•"/>
            </a:pPr>
            <a:r>
              <a:rPr lang="en-US" altLang="en-US" sz="2800" b="1"/>
              <a:t>DEPARTMENT OF ORTHOPEDIC SURGERY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600" b="1"/>
              <a:t>U OF P – 1889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600" b="1"/>
              <a:t>JEFFERSON – 1897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600" b="1"/>
              <a:t>MAYO CLINIC – 1910</a:t>
            </a:r>
            <a:endParaRPr lang="en-US" altLang="en-US" sz="2800" b="1"/>
          </a:p>
          <a:p>
            <a:pPr marL="285750" indent="-285750">
              <a:buFontTx/>
              <a:buChar char="•"/>
            </a:pPr>
            <a:r>
              <a:rPr lang="en-US" altLang="en-US" sz="2800" b="1"/>
              <a:t>SHRINER’S HOSPITAL, PHILADELPHIA - 1926</a:t>
            </a:r>
          </a:p>
        </p:txBody>
      </p:sp>
      <p:pic>
        <p:nvPicPr>
          <p:cNvPr id="29700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1126" y="1295400"/>
            <a:ext cx="2632075" cy="5200650"/>
          </a:xfrm>
        </p:spPr>
      </p:pic>
    </p:spTree>
    <p:extLst>
      <p:ext uri="{BB962C8B-B14F-4D97-AF65-F5344CB8AC3E}">
        <p14:creationId xmlns:p14="http://schemas.microsoft.com/office/powerpoint/2010/main" val="84978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2954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E3C081"/>
                </a:solidFill>
              </a:rPr>
              <a:t>TWENTIETH CENTURY</a:t>
            </a:r>
            <a:br>
              <a:rPr lang="en-US" altLang="en-US" sz="4000" b="1">
                <a:solidFill>
                  <a:srgbClr val="E3C081"/>
                </a:solidFill>
              </a:rPr>
            </a:br>
            <a:r>
              <a:rPr lang="en-US" altLang="en-US" sz="4000" b="1">
                <a:solidFill>
                  <a:srgbClr val="E3C081"/>
                </a:solidFill>
              </a:rPr>
              <a:t>LANCASTER COUNTY</a:t>
            </a:r>
          </a:p>
        </p:txBody>
      </p:sp>
      <p:pic>
        <p:nvPicPr>
          <p:cNvPr id="30723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5102226"/>
            <a:ext cx="2311400" cy="1470025"/>
          </a:xfrm>
        </p:spPr>
      </p:pic>
      <p:sp>
        <p:nvSpPr>
          <p:cNvPr id="30724" name="Text Placeholder 2"/>
          <p:cNvSpPr>
            <a:spLocks noGrp="1"/>
          </p:cNvSpPr>
          <p:nvPr>
            <p:ph type="body" sz="half" idx="2"/>
          </p:nvPr>
        </p:nvSpPr>
        <p:spPr>
          <a:xfrm>
            <a:off x="5715000" y="1600201"/>
            <a:ext cx="4800600" cy="4525963"/>
          </a:xfrm>
        </p:spPr>
        <p:txBody>
          <a:bodyPr/>
          <a:lstStyle/>
          <a:p>
            <a:r>
              <a:rPr lang="en-US" altLang="en-US" sz="2800" b="1"/>
              <a:t>ST. JOSEPH HOSPITAL- 1883</a:t>
            </a:r>
          </a:p>
          <a:p>
            <a:r>
              <a:rPr lang="en-US" altLang="en-US" sz="2800" b="1"/>
              <a:t>LANCASTER GENERAL HOSPITAL – 1893</a:t>
            </a:r>
          </a:p>
          <a:p>
            <a:r>
              <a:rPr lang="en-US" altLang="en-US" sz="2800" b="1"/>
              <a:t>LANCASTER OSTEOPATHIC HOSPITAL – 1921</a:t>
            </a:r>
          </a:p>
          <a:p>
            <a:r>
              <a:rPr lang="en-US" altLang="en-US" sz="2800" b="1"/>
              <a:t>STATE HOSPITAL for CRIPPLED CHILDREN – 1925, ELIZABETHTOWN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 rot="10800000" flipV="1">
            <a:off x="2590800" y="5562601"/>
            <a:ext cx="72405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3000" b="1" kern="0"/>
          </a:p>
        </p:txBody>
      </p:sp>
      <p:pic>
        <p:nvPicPr>
          <p:cNvPr id="3072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1222376"/>
            <a:ext cx="19812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1"/>
            <a:ext cx="23876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459039"/>
            <a:ext cx="2109788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410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E3C081"/>
                </a:solidFill>
              </a:rPr>
              <a:t>TWENTIETH CENTURY LANCASTER COUNTY ORTHOPEDICS</a:t>
            </a:r>
          </a:p>
        </p:txBody>
      </p:sp>
      <p:sp>
        <p:nvSpPr>
          <p:cNvPr id="31747" name="Text Placeholder 1"/>
          <p:cNvSpPr>
            <a:spLocks noGrp="1"/>
          </p:cNvSpPr>
          <p:nvPr>
            <p:ph type="body" sz="half" idx="1"/>
          </p:nvPr>
        </p:nvSpPr>
        <p:spPr>
          <a:xfrm>
            <a:off x="1524000" y="1600200"/>
            <a:ext cx="4495800" cy="5638800"/>
          </a:xfrm>
        </p:spPr>
        <p:txBody>
          <a:bodyPr/>
          <a:lstStyle/>
          <a:p>
            <a:r>
              <a:rPr lang="en-US" altLang="en-US" sz="3600" b="1"/>
              <a:t>PRIOR TO 1950s</a:t>
            </a:r>
          </a:p>
          <a:p>
            <a:r>
              <a:rPr lang="en-US" altLang="en-US" b="1">
                <a:solidFill>
                  <a:schemeClr val="bg1"/>
                </a:solidFill>
              </a:rPr>
              <a:t>TRAUMA SURGERY BY GENERAL SURGEONS</a:t>
            </a:r>
          </a:p>
          <a:p>
            <a:pPr lvl="1"/>
            <a:r>
              <a:rPr lang="en-US" altLang="en-US" b="1"/>
              <a:t>DRS ATLEE</a:t>
            </a:r>
          </a:p>
          <a:p>
            <a:pPr lvl="1"/>
            <a:r>
              <a:rPr lang="en-US" altLang="en-US" b="1"/>
              <a:t>DRS FARMER</a:t>
            </a:r>
          </a:p>
          <a:p>
            <a:pPr lvl="1"/>
            <a:r>
              <a:rPr lang="en-US" altLang="en-US" b="1"/>
              <a:t>DRS PONTIUS</a:t>
            </a:r>
          </a:p>
          <a:p>
            <a:pPr lvl="1"/>
            <a:r>
              <a:rPr lang="en-US" altLang="en-US" b="1"/>
              <a:t>DR DAVIDSON</a:t>
            </a:r>
          </a:p>
          <a:p>
            <a:pPr lvl="1"/>
            <a:endParaRPr lang="en-US" altLang="en-US" b="1"/>
          </a:p>
        </p:txBody>
      </p:sp>
      <p:pic>
        <p:nvPicPr>
          <p:cNvPr id="31748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8100" y="1600201"/>
            <a:ext cx="3606800" cy="4525963"/>
          </a:xfrm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 rot="10800000" flipV="1">
            <a:off x="2590800" y="5562601"/>
            <a:ext cx="72405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3000" b="1" kern="0"/>
          </a:p>
        </p:txBody>
      </p:sp>
    </p:spTree>
    <p:extLst>
      <p:ext uri="{BB962C8B-B14F-4D97-AF65-F5344CB8AC3E}">
        <p14:creationId xmlns:p14="http://schemas.microsoft.com/office/powerpoint/2010/main" val="3603263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0"/>
            <a:ext cx="9144000" cy="1371600"/>
          </a:xfrm>
        </p:spPr>
        <p:txBody>
          <a:bodyPr anchor="ctr"/>
          <a:lstStyle/>
          <a:p>
            <a:pPr eaLnBrk="1" hangingPunct="1"/>
            <a:r>
              <a:rPr lang="en-US" altLang="en-US" sz="3600" b="1">
                <a:solidFill>
                  <a:srgbClr val="E3C081"/>
                </a:solidFill>
              </a:rPr>
              <a:t>TWENTIETH CENTURY LANCASTER COUNTY </a:t>
            </a:r>
            <a:r>
              <a:rPr lang="en-US" altLang="en-US" sz="3600" b="1">
                <a:solidFill>
                  <a:schemeClr val="bg1"/>
                </a:solidFill>
              </a:rPr>
              <a:t>ORTHOPEDICS</a:t>
            </a:r>
          </a:p>
        </p:txBody>
      </p:sp>
      <p:sp>
        <p:nvSpPr>
          <p:cNvPr id="33795" name="Subtitle 2"/>
          <p:cNvSpPr>
            <a:spLocks noGrp="1"/>
          </p:cNvSpPr>
          <p:nvPr>
            <p:ph type="subTitle" idx="1"/>
          </p:nvPr>
        </p:nvSpPr>
        <p:spPr>
          <a:xfrm>
            <a:off x="1828800" y="1371600"/>
            <a:ext cx="8382000" cy="5257800"/>
          </a:xfrm>
        </p:spPr>
        <p:txBody>
          <a:bodyPr/>
          <a:lstStyle/>
          <a:p>
            <a:pPr algn="l"/>
            <a:r>
              <a:rPr lang="en-US" altLang="en-US" sz="2800" b="1"/>
              <a:t>1927 – Dr. J T Rugh , Came up from Philadelphia</a:t>
            </a:r>
          </a:p>
          <a:p>
            <a:pPr algn="l"/>
            <a:r>
              <a:rPr lang="en-US" altLang="en-US" sz="2800" b="1"/>
              <a:t>1933 – Dr. Chambers, Staff LGH 1933-37</a:t>
            </a:r>
          </a:p>
          <a:p>
            <a:pPr algn="l"/>
            <a:r>
              <a:rPr lang="en-US" altLang="en-US" sz="2800" b="1"/>
              <a:t>1940’s – Dr. P. David Nutter, Dr. Charles Brimfield (York), Dr. Eaton (Philadelphia)</a:t>
            </a:r>
          </a:p>
          <a:p>
            <a:pPr algn="l"/>
            <a:r>
              <a:rPr lang="en-US" altLang="en-US" sz="2800" b="1"/>
              <a:t>1950s – Dr. Marvin Goodman,Dr. Sidney Runyan, Dr. Ed Lancaster, Dr. George Kent</a:t>
            </a:r>
            <a:r>
              <a:rPr lang="en-US" altLang="en-US" sz="2800" b="1">
                <a:solidFill>
                  <a:schemeClr val="bg1"/>
                </a:solidFill>
              </a:rPr>
              <a:t>**</a:t>
            </a:r>
            <a:endParaRPr lang="en-US" altLang="en-US" sz="2800" b="1"/>
          </a:p>
          <a:p>
            <a:pPr algn="l"/>
            <a:r>
              <a:rPr lang="en-US" altLang="en-US" sz="2800" b="1"/>
              <a:t>1960s – Dr. Bill Phippen, Dr.Charles Winter, 	Dr. Howard Robbins</a:t>
            </a:r>
          </a:p>
          <a:p>
            <a:pPr algn="l"/>
            <a:r>
              <a:rPr lang="en-US" altLang="en-US" sz="2800" b="1"/>
              <a:t>1970s- Dr. Al Cooke, Dr. John Shertzer, Dr. Ed Maley, Dr. 	Bob Matthews, Dr. Doug Kells, Dr. Joe Seventko,  Dr. Dave Hughes, Dr. Jim O’Neil</a:t>
            </a:r>
          </a:p>
          <a:p>
            <a:pPr algn="l"/>
            <a:r>
              <a:rPr lang="en-US" altLang="en-US" sz="2800" b="1"/>
              <a:t>	</a:t>
            </a:r>
          </a:p>
          <a:p>
            <a:pPr algn="l"/>
            <a:endParaRPr lang="en-US" altLang="en-US" b="1"/>
          </a:p>
        </p:txBody>
      </p:sp>
    </p:spTree>
    <p:extLst>
      <p:ext uri="{BB962C8B-B14F-4D97-AF65-F5344CB8AC3E}">
        <p14:creationId xmlns:p14="http://schemas.microsoft.com/office/powerpoint/2010/main" val="356629691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758</Words>
  <Application>Microsoft Office PowerPoint</Application>
  <PresentationFormat>Widescreen</PresentationFormat>
  <Paragraphs>216</Paragraphs>
  <Slides>38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Calibri</vt:lpstr>
      <vt:lpstr>Default Design</vt:lpstr>
      <vt:lpstr>LANCASTER ORTHOPEDIC HISTORY</vt:lpstr>
      <vt:lpstr>INTRODUCTION Dr. Gerald Rothacker</vt:lpstr>
      <vt:lpstr>ORTHOPEDIC SURGEONS</vt:lpstr>
      <vt:lpstr>PRE – 19th CENTURY</vt:lpstr>
      <vt:lpstr>2ND  HALF 19th CENTURY</vt:lpstr>
      <vt:lpstr>INTO THE 20th CENTURY</vt:lpstr>
      <vt:lpstr>TWENTIETH CENTURY LANCASTER COUNTY</vt:lpstr>
      <vt:lpstr>TWENTIETH CENTURY LANCASTER COUNTY ORTHOPEDICS</vt:lpstr>
      <vt:lpstr>TWENTIETH CENTURY LANCASTER COUNTY ORTHOPEDICS</vt:lpstr>
      <vt:lpstr>ELIZABETHTOWN CRIPPLED CHILDREN’S HOSPITAL</vt:lpstr>
      <vt:lpstr>ELIZABETHTOWN CRIPPLED CHILDREN’S HOSPITAL</vt:lpstr>
      <vt:lpstr>PRE-1970 LANCASTER COUNTY ORTHOPEDICS - TRAUMA</vt:lpstr>
      <vt:lpstr>PRE-1970 LANCASTER COUNTY ORTHOPEDICS - TRAUMA</vt:lpstr>
      <vt:lpstr>PRE-1970 LANCASTER COUNTY ORTHOPEDICS - SPINE</vt:lpstr>
      <vt:lpstr>PRE-1970 LANCASTER COUNTY  SPORTS – WORKER INJURY</vt:lpstr>
      <vt:lpstr>PRE-1970 LANCASTER COUNTY ORTHOPEDICS - ARTHRITIS</vt:lpstr>
      <vt:lpstr>PRE-1970 LANCASTER COUNTY ORTHOPEDICS - ARTHRITIS</vt:lpstr>
      <vt:lpstr>1960s LANCASTER COUNTY ORTHOPEDICS</vt:lpstr>
      <vt:lpstr>TOTAL HIP REPLACEMENT 1960s</vt:lpstr>
      <vt:lpstr>FIXATION</vt:lpstr>
      <vt:lpstr>BEARING SURFACES</vt:lpstr>
      <vt:lpstr>TOTAL HIP REPLACEMENT 1960s</vt:lpstr>
      <vt:lpstr>TOTAL HIP REPLACEMENT LANCASTER COUNTY</vt:lpstr>
      <vt:lpstr>TOTAL HIP REPLACEMENT 1969</vt:lpstr>
      <vt:lpstr>TOTAL HIP REPLACEMENT LANCASTER COUNTY</vt:lpstr>
      <vt:lpstr>TOTAL HIPS IN LANCASTER</vt:lpstr>
      <vt:lpstr>LOOSENING (CEMENT DISEASE)</vt:lpstr>
      <vt:lpstr>1980’s</vt:lpstr>
      <vt:lpstr>1990’s</vt:lpstr>
      <vt:lpstr>1990’s</vt:lpstr>
      <vt:lpstr>POLYETHYLENE IMPROVEMENT</vt:lpstr>
      <vt:lpstr>REVISION  TOTAL JOINT REPLACEMENT  </vt:lpstr>
      <vt:lpstr>NEW MILLENIUM</vt:lpstr>
      <vt:lpstr>2000-2010</vt:lpstr>
      <vt:lpstr>MINIMALLY INVASIVE SURGERY</vt:lpstr>
      <vt:lpstr>MIS</vt:lpstr>
      <vt:lpstr>2010’s</vt:lpstr>
      <vt:lpstr>TOTAL HIP REPLACEMENT USA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LANCASTER ORTHOPEDIC HISTORY</dc:title>
  <dc:creator>Gerald Rothacker</dc:creator>
  <cp:lastModifiedBy>Gerald Rothacker</cp:lastModifiedBy>
  <cp:revision>1</cp:revision>
  <dcterms:created xsi:type="dcterms:W3CDTF">2017-04-21T16:53:56Z</dcterms:created>
  <dcterms:modified xsi:type="dcterms:W3CDTF">2017-04-21T16:54:33Z</dcterms:modified>
</cp:coreProperties>
</file>